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1" r:id="rId4"/>
    <p:sldId id="257" r:id="rId5"/>
    <p:sldId id="258" r:id="rId6"/>
    <p:sldId id="259" r:id="rId7"/>
    <p:sldId id="260" r:id="rId8"/>
    <p:sldId id="267" r:id="rId9"/>
    <p:sldId id="268" r:id="rId10"/>
    <p:sldId id="262" r:id="rId11"/>
    <p:sldId id="263" r:id="rId12"/>
    <p:sldId id="269" r:id="rId13"/>
    <p:sldId id="270" r:id="rId14"/>
    <p:sldId id="264" r:id="rId15"/>
    <p:sldId id="265" r:id="rId16"/>
    <p:sldId id="266" r:id="rId17"/>
    <p:sldId id="272" r:id="rId18"/>
    <p:sldId id="273" r:id="rId19"/>
    <p:sldId id="274" r:id="rId20"/>
    <p:sldId id="277" r:id="rId21"/>
    <p:sldId id="275" r:id="rId22"/>
    <p:sldId id="276" r:id="rId23"/>
    <p:sldId id="278"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90AB6C-FB59-4FF0-A638-8797EE5FB7DB}"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40E533-8531-4D2A-947B-9A6569AC2657}" type="slidenum">
              <a:rPr lang="en-GB" smtClean="0"/>
              <a:t>‹#›</a:t>
            </a:fld>
            <a:endParaRPr lang="en-GB"/>
          </a:p>
        </p:txBody>
      </p:sp>
    </p:spTree>
    <p:extLst>
      <p:ext uri="{BB962C8B-B14F-4D97-AF65-F5344CB8AC3E}">
        <p14:creationId xmlns:p14="http://schemas.microsoft.com/office/powerpoint/2010/main" val="4236204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90AB6C-FB59-4FF0-A638-8797EE5FB7DB}"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40E533-8531-4D2A-947B-9A6569AC2657}" type="slidenum">
              <a:rPr lang="en-GB" smtClean="0"/>
              <a:t>‹#›</a:t>
            </a:fld>
            <a:endParaRPr lang="en-GB"/>
          </a:p>
        </p:txBody>
      </p:sp>
    </p:spTree>
    <p:extLst>
      <p:ext uri="{BB962C8B-B14F-4D97-AF65-F5344CB8AC3E}">
        <p14:creationId xmlns:p14="http://schemas.microsoft.com/office/powerpoint/2010/main" val="414668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90AB6C-FB59-4FF0-A638-8797EE5FB7DB}"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40E533-8531-4D2A-947B-9A6569AC2657}" type="slidenum">
              <a:rPr lang="en-GB" smtClean="0"/>
              <a:t>‹#›</a:t>
            </a:fld>
            <a:endParaRPr lang="en-GB"/>
          </a:p>
        </p:txBody>
      </p:sp>
    </p:spTree>
    <p:extLst>
      <p:ext uri="{BB962C8B-B14F-4D97-AF65-F5344CB8AC3E}">
        <p14:creationId xmlns:p14="http://schemas.microsoft.com/office/powerpoint/2010/main" val="214470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90AB6C-FB59-4FF0-A638-8797EE5FB7DB}"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40E533-8531-4D2A-947B-9A6569AC2657}" type="slidenum">
              <a:rPr lang="en-GB" smtClean="0"/>
              <a:t>‹#›</a:t>
            </a:fld>
            <a:endParaRPr lang="en-GB"/>
          </a:p>
        </p:txBody>
      </p:sp>
    </p:spTree>
    <p:extLst>
      <p:ext uri="{BB962C8B-B14F-4D97-AF65-F5344CB8AC3E}">
        <p14:creationId xmlns:p14="http://schemas.microsoft.com/office/powerpoint/2010/main" val="166761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90AB6C-FB59-4FF0-A638-8797EE5FB7DB}" type="datetimeFigureOut">
              <a:rPr lang="en-GB" smtClean="0"/>
              <a:t>11/04/2019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40E533-8531-4D2A-947B-9A6569AC2657}" type="slidenum">
              <a:rPr lang="en-GB" smtClean="0"/>
              <a:t>‹#›</a:t>
            </a:fld>
            <a:endParaRPr lang="en-GB"/>
          </a:p>
        </p:txBody>
      </p:sp>
    </p:spTree>
    <p:extLst>
      <p:ext uri="{BB962C8B-B14F-4D97-AF65-F5344CB8AC3E}">
        <p14:creationId xmlns:p14="http://schemas.microsoft.com/office/powerpoint/2010/main" val="540147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90AB6C-FB59-4FF0-A638-8797EE5FB7DB}" type="datetimeFigureOut">
              <a:rPr lang="en-GB" smtClean="0"/>
              <a:t>11/04/2019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40E533-8531-4D2A-947B-9A6569AC2657}" type="slidenum">
              <a:rPr lang="en-GB" smtClean="0"/>
              <a:t>‹#›</a:t>
            </a:fld>
            <a:endParaRPr lang="en-GB"/>
          </a:p>
        </p:txBody>
      </p:sp>
    </p:spTree>
    <p:extLst>
      <p:ext uri="{BB962C8B-B14F-4D97-AF65-F5344CB8AC3E}">
        <p14:creationId xmlns:p14="http://schemas.microsoft.com/office/powerpoint/2010/main" val="1436419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90AB6C-FB59-4FF0-A638-8797EE5FB7DB}" type="datetimeFigureOut">
              <a:rPr lang="en-GB" smtClean="0"/>
              <a:t>11/04/2019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40E533-8531-4D2A-947B-9A6569AC2657}" type="slidenum">
              <a:rPr lang="en-GB" smtClean="0"/>
              <a:t>‹#›</a:t>
            </a:fld>
            <a:endParaRPr lang="en-GB"/>
          </a:p>
        </p:txBody>
      </p:sp>
    </p:spTree>
    <p:extLst>
      <p:ext uri="{BB962C8B-B14F-4D97-AF65-F5344CB8AC3E}">
        <p14:creationId xmlns:p14="http://schemas.microsoft.com/office/powerpoint/2010/main" val="720449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90AB6C-FB59-4FF0-A638-8797EE5FB7DB}" type="datetimeFigureOut">
              <a:rPr lang="en-GB" smtClean="0"/>
              <a:t>11/04/2019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40E533-8531-4D2A-947B-9A6569AC2657}" type="slidenum">
              <a:rPr lang="en-GB" smtClean="0"/>
              <a:t>‹#›</a:t>
            </a:fld>
            <a:endParaRPr lang="en-GB"/>
          </a:p>
        </p:txBody>
      </p:sp>
    </p:spTree>
    <p:extLst>
      <p:ext uri="{BB962C8B-B14F-4D97-AF65-F5344CB8AC3E}">
        <p14:creationId xmlns:p14="http://schemas.microsoft.com/office/powerpoint/2010/main" val="802725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90AB6C-FB59-4FF0-A638-8797EE5FB7DB}" type="datetimeFigureOut">
              <a:rPr lang="en-GB" smtClean="0"/>
              <a:t>11/04/2019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40E533-8531-4D2A-947B-9A6569AC2657}" type="slidenum">
              <a:rPr lang="en-GB" smtClean="0"/>
              <a:t>‹#›</a:t>
            </a:fld>
            <a:endParaRPr lang="en-GB"/>
          </a:p>
        </p:txBody>
      </p:sp>
    </p:spTree>
    <p:extLst>
      <p:ext uri="{BB962C8B-B14F-4D97-AF65-F5344CB8AC3E}">
        <p14:creationId xmlns:p14="http://schemas.microsoft.com/office/powerpoint/2010/main" val="194236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90AB6C-FB59-4FF0-A638-8797EE5FB7DB}" type="datetimeFigureOut">
              <a:rPr lang="en-GB" smtClean="0"/>
              <a:t>11/04/2019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40E533-8531-4D2A-947B-9A6569AC2657}" type="slidenum">
              <a:rPr lang="en-GB" smtClean="0"/>
              <a:t>‹#›</a:t>
            </a:fld>
            <a:endParaRPr lang="en-GB"/>
          </a:p>
        </p:txBody>
      </p:sp>
    </p:spTree>
    <p:extLst>
      <p:ext uri="{BB962C8B-B14F-4D97-AF65-F5344CB8AC3E}">
        <p14:creationId xmlns:p14="http://schemas.microsoft.com/office/powerpoint/2010/main" val="436585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590AB6C-FB59-4FF0-A638-8797EE5FB7DB}" type="datetimeFigureOut">
              <a:rPr lang="en-GB" smtClean="0"/>
              <a:t>11/04/2019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40E533-8531-4D2A-947B-9A6569AC2657}" type="slidenum">
              <a:rPr lang="en-GB" smtClean="0"/>
              <a:t>‹#›</a:t>
            </a:fld>
            <a:endParaRPr lang="en-GB"/>
          </a:p>
        </p:txBody>
      </p:sp>
    </p:spTree>
    <p:extLst>
      <p:ext uri="{BB962C8B-B14F-4D97-AF65-F5344CB8AC3E}">
        <p14:creationId xmlns:p14="http://schemas.microsoft.com/office/powerpoint/2010/main" val="2561796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0AB6C-FB59-4FF0-A638-8797EE5FB7DB}" type="datetimeFigureOut">
              <a:rPr lang="en-GB" smtClean="0"/>
              <a:t>11/04/2019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0E533-8531-4D2A-947B-9A6569AC2657}" type="slidenum">
              <a:rPr lang="en-GB" smtClean="0"/>
              <a:t>‹#›</a:t>
            </a:fld>
            <a:endParaRPr lang="en-GB"/>
          </a:p>
        </p:txBody>
      </p:sp>
    </p:spTree>
    <p:extLst>
      <p:ext uri="{BB962C8B-B14F-4D97-AF65-F5344CB8AC3E}">
        <p14:creationId xmlns:p14="http://schemas.microsoft.com/office/powerpoint/2010/main" val="1442870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800" b="1" dirty="0" smtClean="0">
                <a:latin typeface="Times New Roman" panose="02020603050405020304" pitchFamily="18" charset="0"/>
                <a:cs typeface="Times New Roman" panose="02020603050405020304" pitchFamily="18" charset="0"/>
              </a:rPr>
              <a:t>Brexit, </a:t>
            </a:r>
            <a:r>
              <a:rPr lang="en-GB" sz="4800" b="1" dirty="0" smtClean="0">
                <a:latin typeface="Times New Roman" panose="02020603050405020304" pitchFamily="18" charset="0"/>
                <a:cs typeface="Times New Roman" panose="02020603050405020304" pitchFamily="18" charset="0"/>
              </a:rPr>
              <a:t>Defining Features: The UK and the EU </a:t>
            </a:r>
            <a:endParaRPr lang="en-GB" sz="48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r>
              <a:rPr lang="en-GB" i="1" dirty="0" smtClean="0">
                <a:latin typeface="Times New Roman" panose="02020603050405020304" pitchFamily="18" charset="0"/>
                <a:cs typeface="Times New Roman" panose="02020603050405020304" pitchFamily="18" charset="0"/>
              </a:rPr>
              <a:t>Professor Paul Craig </a:t>
            </a:r>
            <a:endParaRPr lang="en-GB"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920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The UK: 4:NI Backstop</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4</a:t>
            </a:r>
            <a:r>
              <a:rPr lang="en-GB" b="1" baseline="30000" dirty="0" smtClean="0">
                <a:latin typeface="Times New Roman" panose="02020603050405020304" pitchFamily="18" charset="0"/>
                <a:cs typeface="Times New Roman" panose="02020603050405020304" pitchFamily="18" charset="0"/>
              </a:rPr>
              <a:t>th</a:t>
            </a:r>
            <a:r>
              <a:rPr lang="en-GB" b="1" dirty="0" smtClean="0">
                <a:latin typeface="Times New Roman" panose="02020603050405020304" pitchFamily="18" charset="0"/>
                <a:cs typeface="Times New Roman" panose="02020603050405020304" pitchFamily="18" charset="0"/>
              </a:rPr>
              <a:t>: Dilemma of Northern Ireland Backstop: Bifurcation of WA and FTA</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Prevent a hard border between NI and Republic of Ireland; Two Reasons:</a:t>
            </a:r>
          </a:p>
          <a:p>
            <a:pPr lvl="2"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First: peace process between NI and Ireland felt to be jeopardized by return of hard border </a:t>
            </a:r>
          </a:p>
          <a:p>
            <a:pPr lvl="2"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Second: economic, free flow of goods and people between the two is the norm, hence would be disruptive for there to be a hard border in a post-Brexit world.</a:t>
            </a:r>
          </a:p>
          <a:p>
            <a:pPr marL="684000" lvl="2" algn="just">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Consequential Difficulty: NI constitutes a border for the EU, thus if no hard border, danger that EU customs rules and trade rules would be flouted by goods entering the EU via Ireland having come across the soft border from NI </a:t>
            </a:r>
          </a:p>
          <a:p>
            <a:pPr marL="684000" lvl="2" algn="just">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Solution: Backstop included as Protocol to WA: rules to be put in place to prevent this occurrence, pending completion of trade agreement between UK and EU designed to obviate the problem</a:t>
            </a:r>
          </a:p>
          <a:p>
            <a:pPr marL="0" indent="0" algn="just">
              <a:buNone/>
            </a:pP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5145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The UK: 4: NI Backstop</a:t>
            </a:r>
            <a:endParaRPr lang="en-GB"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backstop solution: Three essential elements</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First: whole of the UK remains in a single customs territory with the EU, Art 6(1) Protocol, customs rules are applicable via Annex 2;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Second: UK also bound by environmental, labour and social rules, state aid rules and competition rules</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 Third: Art 6(2), para 2: in addition, NI is also bound by all the measures listed in Annex 5, which is 60 pages long; it renders NI subject to pretty much all the regulatory provisions of the single market concerning, inter alia, product safety, food safety, GMOs, pharmaceuticals, medicines, goods, and much else; this is in line with the preamble to the Protocol, which states that backstop is to take form of ensuring full regulatory alignment of the EU’s internal market and customs union</a:t>
            </a:r>
          </a:p>
          <a:p>
            <a:pPr marL="0" indent="0">
              <a:buNone/>
            </a:pPr>
            <a:endParaRPr lang="en-GB" dirty="0"/>
          </a:p>
        </p:txBody>
      </p:sp>
    </p:spTree>
    <p:extLst>
      <p:ext uri="{BB962C8B-B14F-4D97-AF65-F5344CB8AC3E}">
        <p14:creationId xmlns:p14="http://schemas.microsoft.com/office/powerpoint/2010/main" val="640172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The UK: </a:t>
            </a:r>
            <a:r>
              <a:rPr lang="en-GB" b="1" dirty="0" smtClean="0">
                <a:latin typeface="Times New Roman" panose="02020603050405020304" pitchFamily="18" charset="0"/>
                <a:cs typeface="Times New Roman" panose="02020603050405020304" pitchFamily="18" charset="0"/>
              </a:rPr>
              <a:t>4: NI Backstop</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45290"/>
            <a:ext cx="10515600" cy="4351338"/>
          </a:xfrm>
        </p:spPr>
        <p:txBody>
          <a:bodyPr>
            <a:normAutofit/>
          </a:bodyPr>
          <a:lstStyle/>
          <a:p>
            <a:pPr marL="342900" lvl="1" indent="-342900" algn="just">
              <a:spcBef>
                <a:spcPts val="1000"/>
              </a:spcBef>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Consequence</a:t>
            </a:r>
            <a:r>
              <a:rPr lang="en-GB" sz="2400" dirty="0">
                <a:latin typeface="Times New Roman" panose="02020603050405020304" pitchFamily="18" charset="0"/>
                <a:cs typeface="Times New Roman" panose="02020603050405020304" pitchFamily="18" charset="0"/>
              </a:rPr>
              <a:t>: </a:t>
            </a:r>
            <a:endParaRPr lang="en-GB" sz="2400" dirty="0" smtClean="0">
              <a:latin typeface="Times New Roman" panose="02020603050405020304" pitchFamily="18" charset="0"/>
              <a:cs typeface="Times New Roman" panose="02020603050405020304" pitchFamily="18" charset="0"/>
            </a:endParaRPr>
          </a:p>
          <a:p>
            <a:pPr marL="342900" lvl="1" indent="-342900" algn="just">
              <a:spcBef>
                <a:spcPts val="1000"/>
              </a:spcBef>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I</a:t>
            </a:r>
            <a:r>
              <a:rPr lang="en-GB" sz="2400" dirty="0" smtClean="0">
                <a:latin typeface="Times New Roman" panose="02020603050405020304" pitchFamily="18" charset="0"/>
                <a:cs typeface="Times New Roman" panose="02020603050405020304" pitchFamily="18" charset="0"/>
              </a:rPr>
              <a:t>f </a:t>
            </a:r>
            <a:r>
              <a:rPr lang="en-GB" sz="2400" dirty="0">
                <a:latin typeface="Times New Roman" panose="02020603050405020304" pitchFamily="18" charset="0"/>
                <a:cs typeface="Times New Roman" panose="02020603050405020304" pitchFamily="18" charset="0"/>
              </a:rPr>
              <a:t>the backstop is triggered because a trade deal has not been secured between UK/EU before the end of the Transition Period that resolves the border issue, </a:t>
            </a:r>
            <a:r>
              <a:rPr lang="en-GB" sz="2400" dirty="0" smtClean="0">
                <a:latin typeface="Times New Roman" panose="02020603050405020304" pitchFamily="18" charset="0"/>
                <a:cs typeface="Times New Roman" panose="02020603050405020304" pitchFamily="18" charset="0"/>
              </a:rPr>
              <a:t>and if not further extension to the transition period is agreed, then </a:t>
            </a:r>
            <a:r>
              <a:rPr lang="en-GB" sz="2400" dirty="0">
                <a:latin typeface="Times New Roman" panose="02020603050405020304" pitchFamily="18" charset="0"/>
                <a:cs typeface="Times New Roman" panose="02020603050405020304" pitchFamily="18" charset="0"/>
              </a:rPr>
              <a:t>NI is treated differently from the rest of the UK; </a:t>
            </a:r>
            <a:endParaRPr lang="en-GB" sz="2400" dirty="0" smtClean="0">
              <a:latin typeface="Times New Roman" panose="02020603050405020304" pitchFamily="18" charset="0"/>
              <a:cs typeface="Times New Roman" panose="02020603050405020304" pitchFamily="18" charset="0"/>
            </a:endParaRPr>
          </a:p>
          <a:p>
            <a:pPr marL="342900" lvl="1" indent="-342900" algn="just">
              <a:spcBef>
                <a:spcPts val="1000"/>
              </a:spcBef>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DUP opposes the Withdrawal Agreement, since NI treated differently from rest of UK</a:t>
            </a:r>
          </a:p>
          <a:p>
            <a:pPr marL="342900" lvl="1" indent="-342900" algn="just">
              <a:spcBef>
                <a:spcPts val="1000"/>
              </a:spcBef>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Hard Brexiteers oppose the Withdrawal Agreement, because they fear that UK will remain trapped in a customs relationship with EU post-transition, and will not be able to negotiate/conclude FTAs with third countries; and also because the WA endangers integrity of UK</a:t>
            </a:r>
            <a:endParaRPr lang="en-GB" sz="2400" dirty="0" smtClean="0">
              <a:latin typeface="Times New Roman" panose="02020603050405020304" pitchFamily="18" charset="0"/>
              <a:cs typeface="Times New Roman" panose="02020603050405020304" pitchFamily="18" charset="0"/>
            </a:endParaRPr>
          </a:p>
          <a:p>
            <a:pPr marL="342900" lvl="1" indent="-342900" algn="just">
              <a:spcBef>
                <a:spcPts val="1000"/>
              </a:spcBef>
              <a:buFont typeface="Wingdings" panose="05000000000000000000" pitchFamily="2" charset="2"/>
              <a:buChar char="Ø"/>
            </a:pPr>
            <a:endParaRPr lang="en-GB" sz="2400" dirty="0" smtClean="0">
              <a:latin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300207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The UK: </a:t>
            </a:r>
            <a:r>
              <a:rPr lang="en-GB" b="1" dirty="0" smtClean="0">
                <a:latin typeface="Times New Roman" panose="02020603050405020304" pitchFamily="18" charset="0"/>
                <a:cs typeface="Times New Roman" panose="02020603050405020304" pitchFamily="18" charset="0"/>
              </a:rPr>
              <a:t>4: NI Backstop</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342900" lvl="2" indent="-342900" algn="just">
              <a:spcBef>
                <a:spcPts val="1000"/>
              </a:spcBef>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Process for review: </a:t>
            </a:r>
          </a:p>
          <a:p>
            <a:pPr marL="800100" lvl="3" indent="-342900" algn="just">
              <a:spcBef>
                <a:spcPts val="1000"/>
              </a:spcBef>
              <a:buFont typeface="Wingdings" panose="05000000000000000000" pitchFamily="2" charset="2"/>
              <a:buChar char="Ø"/>
            </a:pPr>
            <a:r>
              <a:rPr lang="en-GB" sz="2200" dirty="0" smtClean="0">
                <a:latin typeface="Times New Roman" panose="02020603050405020304" pitchFamily="18" charset="0"/>
                <a:cs typeface="Times New Roman" panose="02020603050405020304" pitchFamily="18" charset="0"/>
              </a:rPr>
              <a:t>Art 1(4), Art 2 Protocol: Backstop intended to be temporary, best endeavours to obviate need for it in whole or part by end of Dec 2020 by conclusion of trade agreement</a:t>
            </a:r>
          </a:p>
          <a:p>
            <a:pPr marL="800100" lvl="3" indent="-342900" algn="just">
              <a:spcBef>
                <a:spcPts val="1000"/>
              </a:spcBef>
              <a:buFont typeface="Wingdings" panose="05000000000000000000" pitchFamily="2" charset="2"/>
              <a:buChar char="Ø"/>
            </a:pPr>
            <a:r>
              <a:rPr lang="en-GB" sz="2200" dirty="0" smtClean="0">
                <a:latin typeface="Times New Roman" panose="02020603050405020304" pitchFamily="18" charset="0"/>
                <a:cs typeface="Times New Roman" panose="02020603050405020304" pitchFamily="18" charset="0"/>
              </a:rPr>
              <a:t>Art 20 Protocol: Unilateral right for either UK or EU to seek review of need for backstop</a:t>
            </a:r>
            <a:endParaRPr lang="en-GB" sz="2200" dirty="0">
              <a:latin typeface="Times New Roman" panose="02020603050405020304" pitchFamily="18" charset="0"/>
              <a:cs typeface="Times New Roman" panose="02020603050405020304" pitchFamily="18" charset="0"/>
            </a:endParaRPr>
          </a:p>
          <a:p>
            <a:pPr marL="800100" lvl="3" indent="-342900" algn="just">
              <a:spcBef>
                <a:spcPts val="1000"/>
              </a:spcBef>
              <a:buFont typeface="Wingdings" panose="05000000000000000000" pitchFamily="2" charset="2"/>
              <a:buChar char="Ø"/>
            </a:pPr>
            <a:r>
              <a:rPr lang="en-GB" sz="2200" dirty="0" smtClean="0">
                <a:latin typeface="Times New Roman" panose="02020603050405020304" pitchFamily="18" charset="0"/>
                <a:cs typeface="Times New Roman" panose="02020603050405020304" pitchFamily="18" charset="0"/>
              </a:rPr>
              <a:t>Art 20 Protocol: mattered referred to Joint Committee, which decides in 6 months whether backstop still needed; can decide that backstop no longer needed in whole or in part; if two sides agree then backstop terminated in whole or in part</a:t>
            </a:r>
          </a:p>
          <a:p>
            <a:pPr marL="800100" lvl="3" indent="-342900" algn="just">
              <a:spcBef>
                <a:spcPts val="1000"/>
              </a:spcBef>
              <a:buFont typeface="Wingdings" panose="05000000000000000000" pitchFamily="2" charset="2"/>
              <a:buChar char="Ø"/>
            </a:pPr>
            <a:r>
              <a:rPr lang="en-GB" sz="2200" dirty="0" smtClean="0">
                <a:latin typeface="Times New Roman" panose="02020603050405020304" pitchFamily="18" charset="0"/>
                <a:cs typeface="Times New Roman" panose="02020603050405020304" pitchFamily="18" charset="0"/>
              </a:rPr>
              <a:t>Art 168 WA: if do not agree, then general dispute settlement provisions of the WA apply, which are exclusive</a:t>
            </a:r>
          </a:p>
          <a:p>
            <a:pPr marL="800100" lvl="3" indent="-342900" algn="just">
              <a:spcBef>
                <a:spcPts val="1000"/>
              </a:spcBef>
              <a:buFont typeface="Wingdings" panose="05000000000000000000" pitchFamily="2" charset="2"/>
              <a:buChar char="Ø"/>
            </a:pPr>
            <a:r>
              <a:rPr lang="en-GB" sz="2200" dirty="0" smtClean="0">
                <a:latin typeface="Times New Roman" panose="02020603050405020304" pitchFamily="18" charset="0"/>
                <a:cs typeface="Times New Roman" panose="02020603050405020304" pitchFamily="18" charset="0"/>
              </a:rPr>
              <a:t>Art 170 WA: if joint committee cannot agree then recourse had to binding arbitration, prima facie decides in 12 months, Art 173 WA</a:t>
            </a:r>
          </a:p>
          <a:p>
            <a:pPr marL="800100" lvl="3" indent="-342900" algn="just">
              <a:spcBef>
                <a:spcPts val="1000"/>
              </a:spcBef>
              <a:buFont typeface="Wingdings" panose="05000000000000000000" pitchFamily="2" charset="2"/>
              <a:buChar char="Ø"/>
            </a:pPr>
            <a:r>
              <a:rPr lang="en-GB" sz="2200" dirty="0" smtClean="0">
                <a:latin typeface="Times New Roman" panose="02020603050405020304" pitchFamily="18" charset="0"/>
                <a:cs typeface="Times New Roman" panose="02020603050405020304" pitchFamily="18" charset="0"/>
              </a:rPr>
              <a:t>Art 174 WA: if dispute raises issue of EU law then arbitral panel must refer matter to the CJEU; its decision is binding on the arbitral panel and the panel’s decision is binding on the parties</a:t>
            </a:r>
          </a:p>
          <a:p>
            <a:pPr marL="800100" lvl="3" indent="-342900" algn="just">
              <a:spcBef>
                <a:spcPts val="1000"/>
              </a:spcBef>
              <a:buFont typeface="Wingdings" panose="05000000000000000000" pitchFamily="2" charset="2"/>
              <a:buChar char="Ø"/>
            </a:pPr>
            <a:endParaRPr lang="en-GB" sz="2200" dirty="0" smtClean="0">
              <a:latin typeface="Times New Roman" panose="02020603050405020304" pitchFamily="18" charset="0"/>
              <a:cs typeface="Times New Roman" panose="02020603050405020304" pitchFamily="18" charset="0"/>
            </a:endParaRPr>
          </a:p>
          <a:p>
            <a:pPr marL="342900" lvl="2" indent="-342900" algn="just">
              <a:spcBef>
                <a:spcPts val="1000"/>
              </a:spcBef>
              <a:buFont typeface="Wingdings" panose="05000000000000000000" pitchFamily="2" charset="2"/>
              <a:buChar char="Ø"/>
            </a:pPr>
            <a:endParaRPr lang="en-GB" sz="2400" dirty="0" smtClean="0">
              <a:latin typeface="Times New Roman" panose="02020603050405020304" pitchFamily="18" charset="0"/>
              <a:cs typeface="Times New Roman" panose="02020603050405020304" pitchFamily="18" charset="0"/>
            </a:endParaRPr>
          </a:p>
          <a:p>
            <a:pPr marL="342900" lvl="2" indent="-342900" algn="just">
              <a:spcBef>
                <a:spcPts val="1000"/>
              </a:spcBef>
              <a:buFont typeface="Wingdings" panose="05000000000000000000" pitchFamily="2" charset="2"/>
              <a:buChar char="Ø"/>
            </a:pPr>
            <a:endParaRPr lang="en-GB" sz="2400" dirty="0" smtClean="0">
              <a:latin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335468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The UK: 4: NI Backstop</a:t>
            </a:r>
            <a:endParaRPr lang="en-GB" dirty="0"/>
          </a:p>
        </p:txBody>
      </p:sp>
      <p:sp>
        <p:nvSpPr>
          <p:cNvPr id="3" name="Content Placeholder 2"/>
          <p:cNvSpPr>
            <a:spLocks noGrp="1"/>
          </p:cNvSpPr>
          <p:nvPr>
            <p:ph idx="1"/>
          </p:nvPr>
        </p:nvSpPr>
        <p:spPr/>
        <p:txBody>
          <a:bodyPr>
            <a:normAutofit fontScale="85000" lnSpcReduction="1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Linkage between WA and FTA:</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First: Customs dimension of backstop would be built on to determine future relationship in this area, see Political Declaration, [23]</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Second: Regulatory Dimension: would be central to FTA, for following reason</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Proposition A: Backstop predicated on NI being subject to close regulatory alignment, as well as being part of UK customs relationship; backstop is therefore about regulatory alignment/safety, as well as customs/money; do not want unsafe goods entering EU through soft border between NI and Ireland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Proposition B: Future trade relationship intended to obviate need for NI backstop</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Proposition C: How do you achieve Proposition B without replicating regulatory alignment that pertains to NI for whole of UK? If Proposition A really is felt to be necessary to avoid hard border and secure smooth trade between two parts of Ireland, then how can this be secured by a future trade deal, unless entire UK adheres to same regulatory schema?</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Proposition D: if it does then UK becomes rule taker across very wide terrain</a:t>
            </a:r>
          </a:p>
        </p:txBody>
      </p:sp>
    </p:spTree>
    <p:extLst>
      <p:ext uri="{BB962C8B-B14F-4D97-AF65-F5344CB8AC3E}">
        <p14:creationId xmlns:p14="http://schemas.microsoft.com/office/powerpoint/2010/main" val="320618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The UK: 4: NI Backstop</a:t>
            </a:r>
            <a:endParaRPr lang="en-GB"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Political Tension: hard Brexiteers support DUP, but their utility preferences are not wholly aligned:</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Hard Brexiteers: primary goal, leave EU without a deal -- oppose backstop because it might keep UK in customs union etc indefinitely</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DUP: primary goal, unity of application of law throughout UK – oppose backstop because it contradicts that unity of application</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Political Paradox: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Objective: hard Brexiteers wish to replace PM with one of their own to negotiate future trade relationship, so as to make that trade deal ‘harder’, less tied to EU rules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Consequence: The more they succeed in this respect, the more difficult will it be to obviate the need for the backstop</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4224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The EU: 1: Intergovernmentalism v Supranationalism</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 </a:t>
            </a:r>
            <a:r>
              <a:rPr lang="en-GB" b="1" dirty="0" smtClean="0">
                <a:latin typeface="Times New Roman" panose="02020603050405020304" pitchFamily="18" charset="0"/>
                <a:cs typeface="Times New Roman" panose="02020603050405020304" pitchFamily="18" charset="0"/>
              </a:rPr>
              <a:t>1</a:t>
            </a:r>
            <a:r>
              <a:rPr lang="en-GB" b="1" baseline="30000" dirty="0" smtClean="0">
                <a:latin typeface="Times New Roman" panose="02020603050405020304" pitchFamily="18" charset="0"/>
                <a:cs typeface="Times New Roman" panose="02020603050405020304" pitchFamily="18" charset="0"/>
              </a:rPr>
              <a:t>st</a:t>
            </a:r>
            <a:r>
              <a:rPr lang="en-GB" b="1" dirty="0" smtClean="0">
                <a:latin typeface="Times New Roman" panose="02020603050405020304" pitchFamily="18" charset="0"/>
                <a:cs typeface="Times New Roman" panose="02020603050405020304" pitchFamily="18" charset="0"/>
              </a:rPr>
              <a:t> : Tension between intergovernmentalism and supranationalism</a:t>
            </a:r>
            <a:r>
              <a:rPr lang="en-GB" dirty="0" smtClean="0">
                <a:latin typeface="Times New Roman" panose="02020603050405020304" pitchFamily="18" charset="0"/>
                <a:cs typeface="Times New Roman" panose="02020603050405020304" pitchFamily="18" charset="0"/>
              </a:rPr>
              <a:t> </a:t>
            </a:r>
            <a:r>
              <a:rPr lang="en-GB" b="1" dirty="0" smtClean="0">
                <a:latin typeface="Times New Roman" panose="02020603050405020304" pitchFamily="18" charset="0"/>
                <a:cs typeface="Times New Roman" panose="02020603050405020304" pitchFamily="18" charset="0"/>
              </a:rPr>
              <a:t>as theories of EU integration</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Prima facie assumption might be for predominance of intergovernmentalism: Member </a:t>
            </a:r>
            <a:r>
              <a:rPr lang="en-GB" dirty="0">
                <a:latin typeface="Times New Roman" panose="02020603050405020304" pitchFamily="18" charset="0"/>
                <a:cs typeface="Times New Roman" panose="02020603050405020304" pitchFamily="18" charset="0"/>
              </a:rPr>
              <a:t>State power would predominate by way of analogy with moments of Treaty amendment, </a:t>
            </a:r>
            <a:r>
              <a:rPr lang="en-GB" dirty="0" smtClean="0">
                <a:latin typeface="Times New Roman" panose="02020603050405020304" pitchFamily="18" charset="0"/>
                <a:cs typeface="Times New Roman" panose="02020603050405020304" pitchFamily="18" charset="0"/>
              </a:rPr>
              <a:t>where </a:t>
            </a:r>
            <a:r>
              <a:rPr lang="en-GB" dirty="0">
                <a:latin typeface="Times New Roman" panose="02020603050405020304" pitchFamily="18" charset="0"/>
                <a:cs typeface="Times New Roman" panose="02020603050405020304" pitchFamily="18" charset="0"/>
              </a:rPr>
              <a:t>national executives </a:t>
            </a:r>
            <a:r>
              <a:rPr lang="en-GB" dirty="0" smtClean="0">
                <a:latin typeface="Times New Roman" panose="02020603050405020304" pitchFamily="18" charset="0"/>
                <a:cs typeface="Times New Roman" panose="02020603050405020304" pitchFamily="18" charset="0"/>
              </a:rPr>
              <a:t>exert </a:t>
            </a:r>
            <a:r>
              <a:rPr lang="en-GB" dirty="0">
                <a:latin typeface="Times New Roman" panose="02020603050405020304" pitchFamily="18" charset="0"/>
                <a:cs typeface="Times New Roman" panose="02020603050405020304" pitchFamily="18" charset="0"/>
              </a:rPr>
              <a:t>dominant influence.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Reality is that supranationalism has predominated: European </a:t>
            </a:r>
            <a:r>
              <a:rPr lang="en-GB" dirty="0">
                <a:latin typeface="Times New Roman" panose="02020603050405020304" pitchFamily="18" charset="0"/>
                <a:cs typeface="Times New Roman" panose="02020603050405020304" pitchFamily="18" charset="0"/>
              </a:rPr>
              <a:t>Council, as </a:t>
            </a:r>
            <a:r>
              <a:rPr lang="en-GB" dirty="0" smtClean="0">
                <a:latin typeface="Times New Roman" panose="02020603050405020304" pitchFamily="18" charset="0"/>
                <a:cs typeface="Times New Roman" panose="02020603050405020304" pitchFamily="18" charset="0"/>
              </a:rPr>
              <a:t>highest </a:t>
            </a:r>
            <a:r>
              <a:rPr lang="en-GB" dirty="0">
                <a:latin typeface="Times New Roman" panose="02020603050405020304" pitchFamily="18" charset="0"/>
                <a:cs typeface="Times New Roman" panose="02020603050405020304" pitchFamily="18" charset="0"/>
              </a:rPr>
              <a:t>embodiment of national power, set the general terms for negotiation at each stage of the Brexit process, albeit on the basis of drafts that had a large input from the Commission. The process thereafter was, however, very much in the hands of the EU institutions, as represented by Michel Barnier, Donald Tusk and Jean-Claude Juncker.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b="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241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atin typeface="Times New Roman" panose="02020603050405020304" pitchFamily="18" charset="0"/>
                <a:cs typeface="Times New Roman" panose="02020603050405020304" pitchFamily="18" charset="0"/>
              </a:rPr>
              <a:t>The EU: 1: </a:t>
            </a:r>
            <a:r>
              <a:rPr lang="en-GB" b="1" dirty="0" smtClean="0">
                <a:latin typeface="Times New Roman" panose="02020603050405020304" pitchFamily="18" charset="0"/>
                <a:cs typeface="Times New Roman" panose="02020603050405020304" pitchFamily="18" charset="0"/>
              </a:rPr>
              <a:t>Institutional Dimension: Intergovernmentalism </a:t>
            </a:r>
            <a:r>
              <a:rPr lang="en-GB" b="1" dirty="0">
                <a:latin typeface="Times New Roman" panose="02020603050405020304" pitchFamily="18" charset="0"/>
                <a:cs typeface="Times New Roman" panose="02020603050405020304" pitchFamily="18" charset="0"/>
              </a:rPr>
              <a:t>v Supranationalism</a:t>
            </a:r>
            <a:endParaRPr lang="en-GB"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sz="3600" b="1" dirty="0">
                <a:latin typeface="Times New Roman" panose="02020603050405020304" pitchFamily="18" charset="0"/>
                <a:cs typeface="Times New Roman" panose="02020603050405020304" pitchFamily="18" charset="0"/>
              </a:rPr>
              <a:t>1</a:t>
            </a:r>
            <a:r>
              <a:rPr lang="en-GB" sz="3600" b="1" baseline="30000" dirty="0">
                <a:latin typeface="Times New Roman" panose="02020603050405020304" pitchFamily="18" charset="0"/>
                <a:cs typeface="Times New Roman" panose="02020603050405020304" pitchFamily="18" charset="0"/>
              </a:rPr>
              <a:t>st</a:t>
            </a:r>
            <a:r>
              <a:rPr lang="en-GB" sz="3600" b="1" dirty="0">
                <a:latin typeface="Times New Roman" panose="02020603050405020304" pitchFamily="18" charset="0"/>
                <a:cs typeface="Times New Roman" panose="02020603050405020304" pitchFamily="18" charset="0"/>
              </a:rPr>
              <a:t> : Tension between intergovernmentalism and supranationalism</a:t>
            </a:r>
            <a:r>
              <a:rPr lang="en-GB" sz="3600" dirty="0">
                <a:latin typeface="Times New Roman" panose="02020603050405020304" pitchFamily="18" charset="0"/>
                <a:cs typeface="Times New Roman" panose="02020603050405020304" pitchFamily="18" charset="0"/>
              </a:rPr>
              <a:t> </a:t>
            </a:r>
            <a:r>
              <a:rPr lang="en-GB" sz="3600" b="1" dirty="0">
                <a:latin typeface="Times New Roman" panose="02020603050405020304" pitchFamily="18" charset="0"/>
                <a:cs typeface="Times New Roman" panose="02020603050405020304" pitchFamily="18" charset="0"/>
              </a:rPr>
              <a:t>as theories of EU </a:t>
            </a:r>
            <a:r>
              <a:rPr lang="en-GB" sz="3600" b="1" dirty="0" smtClean="0">
                <a:latin typeface="Times New Roman" panose="02020603050405020304" pitchFamily="18" charset="0"/>
                <a:cs typeface="Times New Roman" panose="02020603050405020304" pitchFamily="18" charset="0"/>
              </a:rPr>
              <a:t>integration</a:t>
            </a:r>
          </a:p>
          <a:p>
            <a:pPr algn="just">
              <a:buFont typeface="Wingdings" panose="05000000000000000000" pitchFamily="2" charset="2"/>
              <a:buChar char="Ø"/>
            </a:pPr>
            <a:r>
              <a:rPr lang="en-GB" sz="3600" dirty="0" smtClean="0">
                <a:latin typeface="Times New Roman" panose="02020603050405020304" pitchFamily="18" charset="0"/>
                <a:cs typeface="Times New Roman" panose="02020603050405020304" pitchFamily="18" charset="0"/>
              </a:rPr>
              <a:t>Practical Reasons: complexity </a:t>
            </a:r>
            <a:r>
              <a:rPr lang="en-GB" sz="3600" dirty="0">
                <a:latin typeface="Times New Roman" panose="02020603050405020304" pitchFamily="18" charset="0"/>
                <a:cs typeface="Times New Roman" panose="02020603050405020304" pitchFamily="18" charset="0"/>
              </a:rPr>
              <a:t>of the negotiations precluded meaningful national control over those representing the EU, and this became ever more so as the degree of detail in those discussions became more </a:t>
            </a:r>
            <a:r>
              <a:rPr lang="en-GB" sz="3600" dirty="0" smtClean="0">
                <a:latin typeface="Times New Roman" panose="02020603050405020304" pitchFamily="18" charset="0"/>
                <a:cs typeface="Times New Roman" panose="02020603050405020304" pitchFamily="18" charset="0"/>
              </a:rPr>
              <a:t>specific</a:t>
            </a:r>
          </a:p>
          <a:p>
            <a:pPr marL="457200" lvl="1" indent="0" algn="just">
              <a:buNone/>
            </a:pPr>
            <a:endParaRPr lang="en-GB" dirty="0" smtClean="0">
              <a:latin typeface="Times New Roman" panose="02020603050405020304" pitchFamily="18" charset="0"/>
              <a:cs typeface="Times New Roman" panose="02020603050405020304" pitchFamily="18" charset="0"/>
            </a:endParaRPr>
          </a:p>
          <a:p>
            <a:pPr marL="0" indent="0">
              <a:buNone/>
            </a:pPr>
            <a:endParaRPr lang="en-GB" b="1" dirty="0" smtClean="0">
              <a:latin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416407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atin typeface="Times New Roman" panose="02020603050405020304" pitchFamily="18" charset="0"/>
                <a:cs typeface="Times New Roman" panose="02020603050405020304" pitchFamily="18" charset="0"/>
              </a:rPr>
              <a:t>The EU: 1: </a:t>
            </a:r>
            <a:r>
              <a:rPr lang="en-GB" b="1" dirty="0" smtClean="0">
                <a:latin typeface="Times New Roman" panose="02020603050405020304" pitchFamily="18" charset="0"/>
                <a:cs typeface="Times New Roman" panose="02020603050405020304" pitchFamily="18" charset="0"/>
              </a:rPr>
              <a:t>Institutional Dimension: Intergovernmentalism </a:t>
            </a:r>
            <a:r>
              <a:rPr lang="en-GB" b="1" dirty="0">
                <a:latin typeface="Times New Roman" panose="02020603050405020304" pitchFamily="18" charset="0"/>
                <a:cs typeface="Times New Roman" panose="02020603050405020304" pitchFamily="18" charset="0"/>
              </a:rPr>
              <a:t>v Supranationalism</a:t>
            </a:r>
            <a:endParaRPr lang="en-GB" dirty="0"/>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Ø"/>
            </a:pPr>
            <a:r>
              <a:rPr lang="en-GB" b="1" dirty="0">
                <a:latin typeface="Times New Roman" panose="02020603050405020304" pitchFamily="18" charset="0"/>
                <a:cs typeface="Times New Roman" panose="02020603050405020304" pitchFamily="18" charset="0"/>
              </a:rPr>
              <a:t>1</a:t>
            </a:r>
            <a:r>
              <a:rPr lang="en-GB" b="1" baseline="30000" dirty="0">
                <a:latin typeface="Times New Roman" panose="02020603050405020304" pitchFamily="18" charset="0"/>
                <a:cs typeface="Times New Roman" panose="02020603050405020304" pitchFamily="18" charset="0"/>
              </a:rPr>
              <a:t>st</a:t>
            </a:r>
            <a:r>
              <a:rPr lang="en-GB" b="1" dirty="0">
                <a:latin typeface="Times New Roman" panose="02020603050405020304" pitchFamily="18" charset="0"/>
                <a:cs typeface="Times New Roman" panose="02020603050405020304" pitchFamily="18" charset="0"/>
              </a:rPr>
              <a:t> : Tension between intergovernmentalism and supranationalism</a:t>
            </a:r>
            <a:r>
              <a:rPr lang="en-GB" dirty="0">
                <a:latin typeface="Times New Roman" panose="02020603050405020304" pitchFamily="18" charset="0"/>
                <a:cs typeface="Times New Roman" panose="02020603050405020304" pitchFamily="18" charset="0"/>
              </a:rPr>
              <a:t> </a:t>
            </a:r>
            <a:r>
              <a:rPr lang="en-GB" b="1" dirty="0">
                <a:latin typeface="Times New Roman" panose="02020603050405020304" pitchFamily="18" charset="0"/>
                <a:cs typeface="Times New Roman" panose="02020603050405020304" pitchFamily="18" charset="0"/>
              </a:rPr>
              <a:t>as theories of EU </a:t>
            </a:r>
            <a:r>
              <a:rPr lang="en-GB" b="1" dirty="0" smtClean="0">
                <a:latin typeface="Times New Roman" panose="02020603050405020304" pitchFamily="18" charset="0"/>
                <a:cs typeface="Times New Roman" panose="02020603050405020304" pitchFamily="18" charset="0"/>
              </a:rPr>
              <a:t>integration</a:t>
            </a:r>
          </a:p>
          <a:p>
            <a:pPr algn="jus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Conceptual Reasons: </a:t>
            </a:r>
            <a:r>
              <a:rPr lang="en-GB" dirty="0" smtClean="0">
                <a:latin typeface="Times New Roman" panose="02020603050405020304" pitchFamily="18" charset="0"/>
                <a:cs typeface="Times New Roman" panose="02020603050405020304" pitchFamily="18" charset="0"/>
              </a:rPr>
              <a:t>centralized </a:t>
            </a:r>
            <a:r>
              <a:rPr lang="en-GB" dirty="0">
                <a:latin typeface="Times New Roman" panose="02020603050405020304" pitchFamily="18" charset="0"/>
                <a:cs typeface="Times New Roman" panose="02020603050405020304" pitchFamily="18" charset="0"/>
              </a:rPr>
              <a:t>response from the EU rational from the perspective of the EU’s own </a:t>
            </a:r>
            <a:r>
              <a:rPr lang="en-GB" dirty="0" smtClean="0">
                <a:latin typeface="Times New Roman" panose="02020603050405020304" pitchFamily="18" charset="0"/>
                <a:cs typeface="Times New Roman" panose="02020603050405020304" pitchFamily="18" charset="0"/>
              </a:rPr>
              <a:t>self-interest. </a:t>
            </a:r>
            <a:r>
              <a:rPr lang="en-GB" dirty="0">
                <a:latin typeface="Times New Roman" panose="02020603050405020304" pitchFamily="18" charset="0"/>
                <a:cs typeface="Times New Roman" panose="02020603050405020304" pitchFamily="18" charset="0"/>
              </a:rPr>
              <a:t>If the UK had its red lines in the protracted Brexit discourse, so too did the EU, none more so than that the EU’s survival was dependent on showing that a state really was better off staying in than being out. This in turn had substantive and procedural second order consequences: </a:t>
            </a:r>
            <a:endParaRPr lang="en-GB"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sz="2000" dirty="0" smtClean="0">
                <a:latin typeface="Times New Roman" panose="02020603050405020304" pitchFamily="18" charset="0"/>
                <a:cs typeface="Times New Roman" panose="02020603050405020304" pitchFamily="18" charset="0"/>
              </a:rPr>
              <a:t>in </a:t>
            </a:r>
            <a:r>
              <a:rPr lang="en-GB" sz="2000" dirty="0">
                <a:latin typeface="Times New Roman" panose="02020603050405020304" pitchFamily="18" charset="0"/>
                <a:cs typeface="Times New Roman" panose="02020603050405020304" pitchFamily="18" charset="0"/>
              </a:rPr>
              <a:t>substantive terms the exiting state could not be allowed to cherry pick the best bits of EU membership</a:t>
            </a:r>
            <a:r>
              <a:rPr lang="en-GB" sz="2000" dirty="0" smtClean="0">
                <a:latin typeface="Times New Roman" panose="02020603050405020304" pitchFamily="18" charset="0"/>
                <a:cs typeface="Times New Roman" panose="02020603050405020304" pitchFamily="18" charset="0"/>
              </a:rPr>
              <a:t>;</a:t>
            </a:r>
            <a:r>
              <a:rPr lang="en-GB" sz="1800" dirty="0" smtClean="0">
                <a:latin typeface="Times New Roman" panose="02020603050405020304" pitchFamily="18" charset="0"/>
                <a:cs typeface="Times New Roman" panose="02020603050405020304" pitchFamily="18" charset="0"/>
              </a:rPr>
              <a:t> </a:t>
            </a:r>
          </a:p>
          <a:p>
            <a:pPr lvl="1" algn="just">
              <a:buFont typeface="Wingdings" panose="05000000000000000000" pitchFamily="2" charset="2"/>
              <a:buChar char="Ø"/>
            </a:pPr>
            <a:r>
              <a:rPr lang="en-GB" sz="2200" dirty="0" smtClean="0">
                <a:latin typeface="Times New Roman" panose="02020603050405020304" pitchFamily="18" charset="0"/>
                <a:cs typeface="Times New Roman" panose="02020603050405020304" pitchFamily="18" charset="0"/>
              </a:rPr>
              <a:t>in </a:t>
            </a:r>
            <a:r>
              <a:rPr lang="en-GB" sz="2200" dirty="0">
                <a:latin typeface="Times New Roman" panose="02020603050405020304" pitchFamily="18" charset="0"/>
                <a:cs typeface="Times New Roman" panose="02020603050405020304" pitchFamily="18" charset="0"/>
              </a:rPr>
              <a:t>procedural terms, while the UK might visit countries such as France and Germany, it was not allowed to engage in ‘bilaterals’ designed to undermine the centrally agreed position through side deals with other Member States</a:t>
            </a:r>
            <a:endParaRPr lang="en-GB" sz="22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3512269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The EU: 2: Institutional Dimension: Two Presidents</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2</a:t>
            </a:r>
            <a:r>
              <a:rPr lang="en-GB" b="1" baseline="30000" dirty="0" smtClean="0">
                <a:latin typeface="Times New Roman" panose="02020603050405020304" pitchFamily="18" charset="0"/>
                <a:cs typeface="Times New Roman" panose="02020603050405020304" pitchFamily="18" charset="0"/>
              </a:rPr>
              <a:t>nd</a:t>
            </a:r>
            <a:r>
              <a:rPr lang="en-GB" b="1" dirty="0" smtClean="0">
                <a:latin typeface="Times New Roman" panose="02020603050405020304" pitchFamily="18" charset="0"/>
                <a:cs typeface="Times New Roman" panose="02020603050405020304" pitchFamily="18" charset="0"/>
              </a:rPr>
              <a:t>: Institutional Dimension: Two Presidents</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Brexit as </a:t>
            </a:r>
            <a:r>
              <a:rPr lang="en-GB" dirty="0">
                <a:latin typeface="Times New Roman" panose="02020603050405020304" pitchFamily="18" charset="0"/>
                <a:cs typeface="Times New Roman" panose="02020603050405020304" pitchFamily="18" charset="0"/>
              </a:rPr>
              <a:t>a real life test for EU institutional </a:t>
            </a:r>
            <a:r>
              <a:rPr lang="en-GB" dirty="0" smtClean="0">
                <a:latin typeface="Times New Roman" panose="02020603050405020304" pitchFamily="18" charset="0"/>
                <a:cs typeface="Times New Roman" panose="02020603050405020304" pitchFamily="18" charset="0"/>
              </a:rPr>
              <a:t>decision-making </a:t>
            </a:r>
            <a:r>
              <a:rPr lang="en-GB" dirty="0">
                <a:latin typeface="Times New Roman" panose="02020603050405020304" pitchFamily="18" charset="0"/>
                <a:cs typeface="Times New Roman" panose="02020603050405020304" pitchFamily="18" charset="0"/>
              </a:rPr>
              <a:t>the system of </a:t>
            </a:r>
            <a:r>
              <a:rPr lang="en-GB" dirty="0" smtClean="0">
                <a:latin typeface="Times New Roman" panose="02020603050405020304" pitchFamily="18" charset="0"/>
                <a:cs typeface="Times New Roman" panose="02020603050405020304" pitchFamily="18" charset="0"/>
              </a:rPr>
              <a:t>separate hats </a:t>
            </a:r>
            <a:r>
              <a:rPr lang="en-GB" dirty="0">
                <a:latin typeface="Times New Roman" panose="02020603050405020304" pitchFamily="18" charset="0"/>
                <a:cs typeface="Times New Roman" panose="02020603050405020304" pitchFamily="18" charset="0"/>
              </a:rPr>
              <a:t>institutionalized in the Lisbon Treaty. </a:t>
            </a:r>
            <a:endParaRPr lang="en-GB"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Debate </a:t>
            </a:r>
            <a:r>
              <a:rPr lang="en-GB" dirty="0">
                <a:latin typeface="Times New Roman" panose="02020603050405020304" pitchFamily="18" charset="0"/>
                <a:cs typeface="Times New Roman" panose="02020603050405020304" pitchFamily="18" charset="0"/>
              </a:rPr>
              <a:t>prior to the Constitutional Treaty as to whether the EU should have a single President, who would be the head of the Commission, or whether there should be separate Presidents of the Commission and the European Council</a:t>
            </a:r>
            <a:r>
              <a:rPr lang="en-GB" dirty="0" smtClean="0">
                <a:latin typeface="Times New Roman" panose="02020603050405020304" pitchFamily="18" charset="0"/>
                <a:cs typeface="Times New Roman" panose="02020603050405020304" pitchFamily="18" charset="0"/>
              </a:rPr>
              <a:t>. CT </a:t>
            </a:r>
            <a:r>
              <a:rPr lang="en-GB" dirty="0">
                <a:latin typeface="Times New Roman" panose="02020603050405020304" pitchFamily="18" charset="0"/>
                <a:cs typeface="Times New Roman" panose="02020603050405020304" pitchFamily="18" charset="0"/>
              </a:rPr>
              <a:t>reflected the latter view, </a:t>
            </a: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‘separate hats’ view, </a:t>
            </a:r>
            <a:r>
              <a:rPr lang="en-GB" dirty="0" smtClean="0">
                <a:latin typeface="Times New Roman" panose="02020603050405020304" pitchFamily="18" charset="0"/>
                <a:cs typeface="Times New Roman" panose="02020603050405020304" pitchFamily="18" charset="0"/>
              </a:rPr>
              <a:t>taken over </a:t>
            </a:r>
            <a:r>
              <a:rPr lang="en-GB" dirty="0">
                <a:latin typeface="Times New Roman" panose="02020603050405020304" pitchFamily="18" charset="0"/>
                <a:cs typeface="Times New Roman" panose="02020603050405020304" pitchFamily="18" charset="0"/>
              </a:rPr>
              <a:t>into the Lisbon Treaty</a:t>
            </a:r>
          </a:p>
        </p:txBody>
      </p:sp>
    </p:spTree>
    <p:extLst>
      <p:ext uri="{BB962C8B-B14F-4D97-AF65-F5344CB8AC3E}">
        <p14:creationId xmlns:p14="http://schemas.microsoft.com/office/powerpoint/2010/main" val="179551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2400" i="1" dirty="0" smtClean="0">
                <a:latin typeface="Times New Roman" panose="02020603050405020304" pitchFamily="18" charset="0"/>
                <a:cs typeface="Times New Roman" panose="02020603050405020304" pitchFamily="18" charset="0"/>
              </a:rPr>
              <a:t/>
            </a:r>
            <a:br>
              <a:rPr lang="en-GB" sz="2400" i="1" dirty="0" smtClean="0">
                <a:latin typeface="Times New Roman" panose="02020603050405020304" pitchFamily="18" charset="0"/>
                <a:cs typeface="Times New Roman" panose="02020603050405020304" pitchFamily="18" charset="0"/>
              </a:rPr>
            </a:br>
            <a:r>
              <a:rPr lang="en-GB" sz="2400" i="1" dirty="0">
                <a:latin typeface="Times New Roman" panose="02020603050405020304" pitchFamily="18" charset="0"/>
                <a:cs typeface="Times New Roman" panose="02020603050405020304" pitchFamily="18" charset="0"/>
              </a:rPr>
              <a:t/>
            </a:r>
            <a:br>
              <a:rPr lang="en-GB" sz="2400" i="1" dirty="0">
                <a:latin typeface="Times New Roman" panose="02020603050405020304" pitchFamily="18" charset="0"/>
                <a:cs typeface="Times New Roman" panose="02020603050405020304" pitchFamily="18" charset="0"/>
              </a:rPr>
            </a:br>
            <a:r>
              <a:rPr lang="en-GB" sz="2400" i="1" dirty="0" smtClean="0">
                <a:latin typeface="Times New Roman" panose="02020603050405020304" pitchFamily="18" charset="0"/>
                <a:cs typeface="Times New Roman" panose="02020603050405020304" pitchFamily="18" charset="0"/>
              </a:rPr>
              <a:t/>
            </a:r>
            <a:br>
              <a:rPr lang="en-GB" sz="2400" i="1" dirty="0" smtClean="0">
                <a:latin typeface="Times New Roman" panose="02020603050405020304" pitchFamily="18" charset="0"/>
                <a:cs typeface="Times New Roman" panose="02020603050405020304" pitchFamily="18" charset="0"/>
              </a:rPr>
            </a:br>
            <a:r>
              <a:rPr lang="en-GB" sz="2200" i="1" dirty="0">
                <a:latin typeface="Times New Roman" panose="02020603050405020304" pitchFamily="18" charset="0"/>
                <a:cs typeface="Times New Roman" panose="02020603050405020304" pitchFamily="18" charset="0"/>
              </a:rPr>
              <a:t/>
            </a:r>
            <a:br>
              <a:rPr lang="en-GB" sz="2200" i="1" dirty="0">
                <a:latin typeface="Times New Roman" panose="02020603050405020304" pitchFamily="18" charset="0"/>
                <a:cs typeface="Times New Roman" panose="02020603050405020304" pitchFamily="18" charset="0"/>
              </a:rPr>
            </a:br>
            <a:r>
              <a:rPr lang="en-GB" sz="2200" i="1" dirty="0" smtClean="0">
                <a:latin typeface="Times New Roman" panose="02020603050405020304" pitchFamily="18" charset="0"/>
                <a:cs typeface="Times New Roman" panose="02020603050405020304" pitchFamily="18" charset="0"/>
              </a:rPr>
              <a:t>‘I </a:t>
            </a:r>
            <a:r>
              <a:rPr lang="en-GB" sz="2200" i="1" dirty="0">
                <a:latin typeface="Times New Roman" panose="02020603050405020304" pitchFamily="18" charset="0"/>
                <a:cs typeface="Times New Roman" panose="02020603050405020304" pitchFamily="18" charset="0"/>
              </a:rPr>
              <a:t>will withdraw: but this intrusion shall </a:t>
            </a:r>
            <a:br>
              <a:rPr lang="en-GB" sz="2200" i="1" dirty="0">
                <a:latin typeface="Times New Roman" panose="02020603050405020304" pitchFamily="18" charset="0"/>
                <a:cs typeface="Times New Roman" panose="02020603050405020304" pitchFamily="18" charset="0"/>
              </a:rPr>
            </a:br>
            <a:r>
              <a:rPr lang="en-GB" sz="2200" i="1" dirty="0">
                <a:latin typeface="Times New Roman" panose="02020603050405020304" pitchFamily="18" charset="0"/>
                <a:cs typeface="Times New Roman" panose="02020603050405020304" pitchFamily="18" charset="0"/>
              </a:rPr>
              <a:t>Now seeming sweet convert to bitter </a:t>
            </a:r>
            <a:r>
              <a:rPr lang="en-GB" sz="2200" i="1" dirty="0" smtClean="0">
                <a:latin typeface="Times New Roman" panose="02020603050405020304" pitchFamily="18" charset="0"/>
                <a:cs typeface="Times New Roman" panose="02020603050405020304" pitchFamily="18" charset="0"/>
              </a:rPr>
              <a:t>gall’ , </a:t>
            </a:r>
            <a:r>
              <a:rPr lang="en-GB" sz="2200" dirty="0" smtClean="0">
                <a:latin typeface="Times New Roman" panose="02020603050405020304" pitchFamily="18" charset="0"/>
                <a:cs typeface="Times New Roman" panose="02020603050405020304" pitchFamily="18" charset="0"/>
              </a:rPr>
              <a:t>Romeo and Juliet</a:t>
            </a:r>
            <a:r>
              <a:rPr lang="en-GB" sz="2200" i="1" dirty="0" smtClean="0">
                <a:latin typeface="Times New Roman" panose="02020603050405020304" pitchFamily="18" charset="0"/>
                <a:cs typeface="Times New Roman" panose="02020603050405020304" pitchFamily="18" charset="0"/>
              </a:rPr>
              <a:t/>
            </a:r>
            <a:br>
              <a:rPr lang="en-GB" sz="2200" i="1" dirty="0" smtClean="0">
                <a:latin typeface="Times New Roman" panose="02020603050405020304" pitchFamily="18" charset="0"/>
                <a:cs typeface="Times New Roman" panose="02020603050405020304" pitchFamily="18" charset="0"/>
              </a:rPr>
            </a:br>
            <a:r>
              <a:rPr lang="en-GB" sz="2200" i="1" dirty="0" smtClean="0">
                <a:latin typeface="Times New Roman" panose="02020603050405020304" pitchFamily="18" charset="0"/>
                <a:cs typeface="Times New Roman" panose="02020603050405020304" pitchFamily="18" charset="0"/>
              </a:rPr>
              <a:t/>
            </a:r>
            <a:br>
              <a:rPr lang="en-GB" sz="2200" i="1" dirty="0" smtClean="0">
                <a:latin typeface="Times New Roman" panose="02020603050405020304" pitchFamily="18" charset="0"/>
                <a:cs typeface="Times New Roman" panose="02020603050405020304" pitchFamily="18" charset="0"/>
              </a:rPr>
            </a:br>
            <a:r>
              <a:rPr lang="en-GB" sz="2200" i="1" dirty="0" smtClean="0">
                <a:latin typeface="Times New Roman" panose="02020603050405020304" pitchFamily="18" charset="0"/>
                <a:cs typeface="Times New Roman" panose="02020603050405020304" pitchFamily="18" charset="0"/>
              </a:rPr>
              <a:t>‘May </a:t>
            </a:r>
            <a:r>
              <a:rPr lang="en-GB" sz="2200" i="1" dirty="0">
                <a:latin typeface="Times New Roman" panose="02020603050405020304" pitchFamily="18" charset="0"/>
                <a:cs typeface="Times New Roman" panose="02020603050405020304" pitchFamily="18" charset="0"/>
              </a:rPr>
              <a:t>it please you noble madam, to withdraw </a:t>
            </a:r>
            <a:br>
              <a:rPr lang="en-GB" sz="2200" i="1" dirty="0">
                <a:latin typeface="Times New Roman" panose="02020603050405020304" pitchFamily="18" charset="0"/>
                <a:cs typeface="Times New Roman" panose="02020603050405020304" pitchFamily="18" charset="0"/>
              </a:rPr>
            </a:br>
            <a:r>
              <a:rPr lang="en-GB" sz="2200" i="1" dirty="0">
                <a:latin typeface="Times New Roman" panose="02020603050405020304" pitchFamily="18" charset="0"/>
                <a:cs typeface="Times New Roman" panose="02020603050405020304" pitchFamily="18" charset="0"/>
              </a:rPr>
              <a:t>Into your private chamber, we shall give you </a:t>
            </a:r>
            <a:br>
              <a:rPr lang="en-GB" sz="2200" i="1" dirty="0">
                <a:latin typeface="Times New Roman" panose="02020603050405020304" pitchFamily="18" charset="0"/>
                <a:cs typeface="Times New Roman" panose="02020603050405020304" pitchFamily="18" charset="0"/>
              </a:rPr>
            </a:br>
            <a:r>
              <a:rPr lang="en-GB" sz="2200" i="1" dirty="0">
                <a:latin typeface="Times New Roman" panose="02020603050405020304" pitchFamily="18" charset="0"/>
                <a:cs typeface="Times New Roman" panose="02020603050405020304" pitchFamily="18" charset="0"/>
              </a:rPr>
              <a:t>The full cause of our coming</a:t>
            </a:r>
            <a:r>
              <a:rPr lang="en-GB" sz="2200" i="1" dirty="0" smtClean="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Henry </a:t>
            </a:r>
            <a:r>
              <a:rPr lang="en-GB" sz="2200" dirty="0">
                <a:latin typeface="Times New Roman" panose="02020603050405020304" pitchFamily="18" charset="0"/>
                <a:cs typeface="Times New Roman" panose="02020603050405020304" pitchFamily="18" charset="0"/>
              </a:rPr>
              <a:t>VIII</a:t>
            </a:r>
            <a:r>
              <a:rPr lang="en-GB" sz="2200" i="1" dirty="0">
                <a:latin typeface="Times New Roman" panose="02020603050405020304" pitchFamily="18" charset="0"/>
                <a:cs typeface="Times New Roman" panose="02020603050405020304" pitchFamily="18" charset="0"/>
              </a:rPr>
              <a:t> </a:t>
            </a:r>
            <a:br>
              <a:rPr lang="en-GB" sz="2200" i="1" dirty="0">
                <a:latin typeface="Times New Roman" panose="02020603050405020304" pitchFamily="18" charset="0"/>
                <a:cs typeface="Times New Roman" panose="02020603050405020304" pitchFamily="18" charset="0"/>
              </a:rPr>
            </a:br>
            <a:r>
              <a:rPr lang="en-GB" sz="2200" i="1" dirty="0" smtClean="0">
                <a:latin typeface="Times New Roman" panose="02020603050405020304" pitchFamily="18" charset="0"/>
                <a:cs typeface="Times New Roman" panose="02020603050405020304" pitchFamily="18" charset="0"/>
              </a:rPr>
              <a:t/>
            </a:r>
            <a:br>
              <a:rPr lang="en-GB" sz="2200" i="1" dirty="0" smtClean="0">
                <a:latin typeface="Times New Roman" panose="02020603050405020304" pitchFamily="18" charset="0"/>
                <a:cs typeface="Times New Roman" panose="02020603050405020304" pitchFamily="18" charset="0"/>
              </a:rPr>
            </a:br>
            <a:endParaRPr lang="en-GB" sz="2200" i="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92500" lnSpcReduction="20000"/>
          </a:bodyPr>
          <a:lstStyle/>
          <a:p>
            <a:r>
              <a:rPr lang="en-GB" sz="2000" i="1" dirty="0">
                <a:latin typeface="Times New Roman" panose="02020603050405020304" pitchFamily="18" charset="0"/>
                <a:cs typeface="Times New Roman" panose="02020603050405020304" pitchFamily="18" charset="0"/>
              </a:rPr>
              <a:t>‘Let us withdraw; 'twill be a </a:t>
            </a:r>
            <a:r>
              <a:rPr lang="en-GB" sz="2000" i="1" dirty="0" smtClean="0">
                <a:latin typeface="Times New Roman" panose="02020603050405020304" pitchFamily="18" charset="0"/>
                <a:cs typeface="Times New Roman" panose="02020603050405020304" pitchFamily="18" charset="0"/>
              </a:rPr>
              <a:t>storm’ , </a:t>
            </a:r>
            <a:r>
              <a:rPr lang="en-GB" sz="2000" dirty="0" smtClean="0">
                <a:latin typeface="Times New Roman" panose="02020603050405020304" pitchFamily="18" charset="0"/>
                <a:cs typeface="Times New Roman" panose="02020603050405020304" pitchFamily="18" charset="0"/>
              </a:rPr>
              <a:t>King </a:t>
            </a:r>
            <a:r>
              <a:rPr lang="en-GB" sz="2000" dirty="0">
                <a:latin typeface="Times New Roman" panose="02020603050405020304" pitchFamily="18" charset="0"/>
                <a:cs typeface="Times New Roman" panose="02020603050405020304" pitchFamily="18" charset="0"/>
              </a:rPr>
              <a:t>Lear</a:t>
            </a:r>
            <a:r>
              <a:rPr lang="en-GB" dirty="0">
                <a:latin typeface="Times New Roman" panose="02020603050405020304" pitchFamily="18" charset="0"/>
                <a:cs typeface="Times New Roman" panose="02020603050405020304" pitchFamily="18" charset="0"/>
              </a:rPr>
              <a:t/>
            </a:r>
            <a:br>
              <a:rPr lang="en-GB" dirty="0">
                <a:latin typeface="Times New Roman" panose="02020603050405020304" pitchFamily="18" charset="0"/>
                <a:cs typeface="Times New Roman" panose="02020603050405020304" pitchFamily="18" charset="0"/>
              </a:rPr>
            </a:br>
            <a:endParaRPr lang="en-GB" dirty="0" smtClean="0">
              <a:latin typeface="Times New Roman" panose="02020603050405020304" pitchFamily="18" charset="0"/>
              <a:cs typeface="Times New Roman" panose="02020603050405020304" pitchFamily="18" charset="0"/>
            </a:endParaRPr>
          </a:p>
          <a:p>
            <a:r>
              <a:rPr lang="en-GB" sz="2200" i="1" dirty="0" smtClean="0">
                <a:latin typeface="Times New Roman" panose="02020603050405020304" pitchFamily="18" charset="0"/>
                <a:cs typeface="Times New Roman" panose="02020603050405020304" pitchFamily="18" charset="0"/>
              </a:rPr>
              <a:t>‘We </a:t>
            </a:r>
            <a:r>
              <a:rPr lang="en-GB" sz="2200" i="1" dirty="0">
                <a:latin typeface="Times New Roman" panose="02020603050405020304" pitchFamily="18" charset="0"/>
                <a:cs typeface="Times New Roman" panose="02020603050405020304" pitchFamily="18" charset="0"/>
              </a:rPr>
              <a:t>talk here in the public haunt of men: </a:t>
            </a:r>
            <a:br>
              <a:rPr lang="en-GB" sz="2200" i="1" dirty="0">
                <a:latin typeface="Times New Roman" panose="02020603050405020304" pitchFamily="18" charset="0"/>
                <a:cs typeface="Times New Roman" panose="02020603050405020304" pitchFamily="18" charset="0"/>
              </a:rPr>
            </a:br>
            <a:r>
              <a:rPr lang="en-GB" sz="2200" i="1" dirty="0">
                <a:latin typeface="Times New Roman" panose="02020603050405020304" pitchFamily="18" charset="0"/>
                <a:cs typeface="Times New Roman" panose="02020603050405020304" pitchFamily="18" charset="0"/>
              </a:rPr>
              <a:t>Either withdraw unto some private place, </a:t>
            </a:r>
            <a:br>
              <a:rPr lang="en-GB" sz="2200" i="1" dirty="0">
                <a:latin typeface="Times New Roman" panose="02020603050405020304" pitchFamily="18" charset="0"/>
                <a:cs typeface="Times New Roman" panose="02020603050405020304" pitchFamily="18" charset="0"/>
              </a:rPr>
            </a:br>
            <a:r>
              <a:rPr lang="en-GB" sz="2200" i="1" dirty="0">
                <a:latin typeface="Times New Roman" panose="02020603050405020304" pitchFamily="18" charset="0"/>
                <a:cs typeface="Times New Roman" panose="02020603050405020304" pitchFamily="18" charset="0"/>
              </a:rPr>
              <a:t>And reason coldly of your grievances, </a:t>
            </a:r>
            <a:br>
              <a:rPr lang="en-GB" sz="2200" i="1" dirty="0">
                <a:latin typeface="Times New Roman" panose="02020603050405020304" pitchFamily="18" charset="0"/>
                <a:cs typeface="Times New Roman" panose="02020603050405020304" pitchFamily="18" charset="0"/>
              </a:rPr>
            </a:br>
            <a:r>
              <a:rPr lang="en-GB" sz="2200" i="1" dirty="0">
                <a:latin typeface="Times New Roman" panose="02020603050405020304" pitchFamily="18" charset="0"/>
                <a:cs typeface="Times New Roman" panose="02020603050405020304" pitchFamily="18" charset="0"/>
              </a:rPr>
              <a:t>Or else depart; here all eyes gaze on </a:t>
            </a:r>
            <a:r>
              <a:rPr lang="en-GB" sz="2200" i="1" dirty="0" smtClean="0">
                <a:latin typeface="Times New Roman" panose="02020603050405020304" pitchFamily="18" charset="0"/>
                <a:cs typeface="Times New Roman" panose="02020603050405020304" pitchFamily="18" charset="0"/>
              </a:rPr>
              <a:t>us’, </a:t>
            </a:r>
            <a:r>
              <a:rPr lang="en-GB" sz="2200" dirty="0" smtClean="0">
                <a:latin typeface="Times New Roman" panose="02020603050405020304" pitchFamily="18" charset="0"/>
                <a:cs typeface="Times New Roman" panose="02020603050405020304" pitchFamily="18" charset="0"/>
              </a:rPr>
              <a:t>Romeo and Juliet</a:t>
            </a:r>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9581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The EU: 2: Institutional Dimension: Two Presidents</a:t>
            </a:r>
            <a:endParaRPr lang="en-GB"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GB" dirty="0">
                <a:latin typeface="Times New Roman" panose="02020603050405020304" pitchFamily="18" charset="0"/>
                <a:cs typeface="Times New Roman" panose="02020603050405020304" pitchFamily="18" charset="0"/>
              </a:rPr>
              <a:t>The double Presidency worked to good effect when pressure-tested in the context of the Brexit negotiations. </a:t>
            </a:r>
            <a:endParaRPr lang="en-GB"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Both </a:t>
            </a:r>
            <a:r>
              <a:rPr lang="en-GB" dirty="0">
                <a:latin typeface="Times New Roman" panose="02020603050405020304" pitchFamily="18" charset="0"/>
                <a:cs typeface="Times New Roman" panose="02020603050405020304" pitchFamily="18" charset="0"/>
              </a:rPr>
              <a:t>Presidents participated in this discourse, and lent support to each other. </a:t>
            </a:r>
            <a:endParaRPr lang="en-GB"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Tusk </a:t>
            </a:r>
            <a:r>
              <a:rPr lang="en-GB" dirty="0">
                <a:latin typeface="Times New Roman" panose="02020603050405020304" pitchFamily="18" charset="0"/>
                <a:cs typeface="Times New Roman" panose="02020603050405020304" pitchFamily="18" charset="0"/>
              </a:rPr>
              <a:t>commonly took the </a:t>
            </a:r>
            <a:r>
              <a:rPr lang="en-GB" dirty="0" smtClean="0">
                <a:latin typeface="Times New Roman" panose="02020603050405020304" pitchFamily="18" charset="0"/>
                <a:cs typeface="Times New Roman" panose="02020603050405020304" pitchFamily="18" charset="0"/>
              </a:rPr>
              <a:t>lead: reflective </a:t>
            </a:r>
            <a:r>
              <a:rPr lang="en-GB" dirty="0">
                <a:latin typeface="Times New Roman" panose="02020603050405020304" pitchFamily="18" charset="0"/>
                <a:cs typeface="Times New Roman" panose="02020603050405020304" pitchFamily="18" charset="0"/>
              </a:rPr>
              <a:t>of the centrality of </a:t>
            </a:r>
            <a:r>
              <a:rPr lang="en-GB" dirty="0" smtClean="0">
                <a:latin typeface="Times New Roman" panose="02020603050405020304" pitchFamily="18" charset="0"/>
                <a:cs typeface="Times New Roman" panose="02020603050405020304" pitchFamily="18" charset="0"/>
              </a:rPr>
              <a:t>European Council in </a:t>
            </a:r>
            <a:r>
              <a:rPr lang="en-GB" dirty="0">
                <a:latin typeface="Times New Roman" panose="02020603050405020304" pitchFamily="18" charset="0"/>
                <a:cs typeface="Times New Roman" panose="02020603050405020304" pitchFamily="18" charset="0"/>
              </a:rPr>
              <a:t>Article 50 </a:t>
            </a:r>
            <a:r>
              <a:rPr lang="en-GB" dirty="0" smtClean="0">
                <a:latin typeface="Times New Roman" panose="02020603050405020304" pitchFamily="18" charset="0"/>
                <a:cs typeface="Times New Roman" panose="02020603050405020304" pitchFamily="18" charset="0"/>
              </a:rPr>
              <a:t>TEU</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Juncker supported: and provided Commission back-up for the detailed aspects of the negotiations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Difficulties: </a:t>
            </a:r>
            <a:r>
              <a:rPr lang="en-GB" dirty="0">
                <a:latin typeface="Times New Roman" panose="02020603050405020304" pitchFamily="18" charset="0"/>
                <a:cs typeface="Times New Roman" panose="02020603050405020304" pitchFamily="18" charset="0"/>
              </a:rPr>
              <a:t>of running Brexit negotiations over two years under the status quo ante, whereby the head of the European Council rotated every six months, would have been formidable, perhaps impossible</a:t>
            </a:r>
            <a:r>
              <a:rPr lang="en-GB" dirty="0" smtClean="0"/>
              <a:t>.</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Difficulties: of running Brexit negotiations with only one President trying to represent the European Council and Commission at the same time would also have been formidable</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484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EU: 3: Constitutional Dimension: Brexit and Over-Constitutionalization</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Dieter Grimm thesis: ‘democratic </a:t>
            </a:r>
            <a:r>
              <a:rPr lang="en-GB" dirty="0">
                <a:latin typeface="Times New Roman" panose="02020603050405020304" pitchFamily="18" charset="0"/>
                <a:cs typeface="Times New Roman" panose="02020603050405020304" pitchFamily="18" charset="0"/>
              </a:rPr>
              <a:t>costs of </a:t>
            </a:r>
            <a:r>
              <a:rPr lang="en-GB" dirty="0" smtClean="0">
                <a:latin typeface="Times New Roman" panose="02020603050405020304" pitchFamily="18" charset="0"/>
                <a:cs typeface="Times New Roman" panose="02020603050405020304" pitchFamily="18" charset="0"/>
              </a:rPr>
              <a:t>constitutionalization’: </a:t>
            </a:r>
            <a:r>
              <a:rPr lang="en-GB" dirty="0">
                <a:latin typeface="Times New Roman" panose="02020603050405020304" pitchFamily="18" charset="0"/>
                <a:cs typeface="Times New Roman" panose="02020603050405020304" pitchFamily="18" charset="0"/>
              </a:rPr>
              <a:t>EU Treaties are over-constitutionalized, with the consequence that issues are thereby taken off the agenda of normal </a:t>
            </a:r>
            <a:r>
              <a:rPr lang="en-GB" dirty="0" smtClean="0">
                <a:latin typeface="Times New Roman" panose="02020603050405020304" pitchFamily="18" charset="0"/>
                <a:cs typeface="Times New Roman" panose="02020603050405020304" pitchFamily="18" charset="0"/>
              </a:rPr>
              <a:t>politics – ‘</a:t>
            </a:r>
            <a:r>
              <a:rPr lang="en-GB" dirty="0" smtClean="0">
                <a:latin typeface="Times New Roman" panose="02020603050405020304" pitchFamily="18" charset="0"/>
                <a:cs typeface="Times New Roman" panose="02020603050405020304" pitchFamily="18" charset="0"/>
              </a:rPr>
              <a:t>in </a:t>
            </a:r>
            <a:r>
              <a:rPr lang="en-GB" dirty="0">
                <a:latin typeface="Times New Roman" panose="02020603050405020304" pitchFamily="18" charset="0"/>
                <a:cs typeface="Times New Roman" panose="02020603050405020304" pitchFamily="18" charset="0"/>
              </a:rPr>
              <a:t>the EU the crucial difference between the rules for political decisions and the decisions themselves is to a large extent levelled</a:t>
            </a:r>
            <a:r>
              <a:rPr lang="en-GB" dirty="0" smtClean="0">
                <a:latin typeface="Times New Roman" panose="02020603050405020304" pitchFamily="18" charset="0"/>
                <a:cs typeface="Times New Roman" panose="02020603050405020304" pitchFamily="18" charset="0"/>
              </a:rPr>
              <a:t>’; necessarily impacts on the balance between legislative and judicial power</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Relevant inquiry </a:t>
            </a:r>
            <a:r>
              <a:rPr lang="en-GB" dirty="0">
                <a:latin typeface="Times New Roman" panose="02020603050405020304" pitchFamily="18" charset="0"/>
                <a:cs typeface="Times New Roman" panose="02020603050405020304" pitchFamily="18" charset="0"/>
              </a:rPr>
              <a:t>for present </a:t>
            </a:r>
            <a:r>
              <a:rPr lang="en-GB" dirty="0" smtClean="0">
                <a:latin typeface="Times New Roman" panose="02020603050405020304" pitchFamily="18" charset="0"/>
                <a:cs typeface="Times New Roman" panose="02020603050405020304" pitchFamily="18" charset="0"/>
              </a:rPr>
              <a:t>purposes: does Brexit shed </a:t>
            </a:r>
            <a:r>
              <a:rPr lang="en-GB" dirty="0">
                <a:latin typeface="Times New Roman" panose="02020603050405020304" pitchFamily="18" charset="0"/>
                <a:cs typeface="Times New Roman" panose="02020603050405020304" pitchFamily="18" charset="0"/>
              </a:rPr>
              <a:t>light on the issue of </a:t>
            </a:r>
            <a:r>
              <a:rPr lang="en-GB" dirty="0" smtClean="0">
                <a:latin typeface="Times New Roman" panose="02020603050405020304" pitchFamily="18" charset="0"/>
                <a:cs typeface="Times New Roman" panose="02020603050405020304" pitchFamily="18" charset="0"/>
              </a:rPr>
              <a:t>over-constitutionalization? Would matters </a:t>
            </a:r>
            <a:r>
              <a:rPr lang="en-GB" dirty="0">
                <a:latin typeface="Times New Roman" panose="02020603050405020304" pitchFamily="18" charset="0"/>
                <a:cs typeface="Times New Roman" panose="02020603050405020304" pitchFamily="18" charset="0"/>
              </a:rPr>
              <a:t>might have unfolded differently in relation to the </a:t>
            </a:r>
            <a:r>
              <a:rPr lang="en-GB" dirty="0" smtClean="0">
                <a:latin typeface="Times New Roman" panose="02020603050405020304" pitchFamily="18" charset="0"/>
                <a:cs typeface="Times New Roman" panose="02020603050405020304" pitchFamily="18" charset="0"/>
              </a:rPr>
              <a:t>UK </a:t>
            </a:r>
            <a:r>
              <a:rPr lang="en-GB" dirty="0">
                <a:latin typeface="Times New Roman" panose="02020603050405020304" pitchFamily="18" charset="0"/>
                <a:cs typeface="Times New Roman" panose="02020603050405020304" pitchFamily="18" charset="0"/>
              </a:rPr>
              <a:t>membership </a:t>
            </a:r>
            <a:r>
              <a:rPr lang="en-GB" dirty="0" smtClean="0">
                <a:latin typeface="Times New Roman" panose="02020603050405020304" pitchFamily="18" charset="0"/>
                <a:cs typeface="Times New Roman" panose="02020603050405020304" pitchFamily="18" charset="0"/>
              </a:rPr>
              <a:t>if </a:t>
            </a:r>
            <a:r>
              <a:rPr lang="en-GB" dirty="0">
                <a:latin typeface="Times New Roman" panose="02020603050405020304" pitchFamily="18" charset="0"/>
                <a:cs typeface="Times New Roman" panose="02020603050405020304" pitchFamily="18" charset="0"/>
              </a:rPr>
              <a:t>the Treaties had been less </a:t>
            </a:r>
            <a:r>
              <a:rPr lang="en-GB" dirty="0" smtClean="0">
                <a:latin typeface="Times New Roman" panose="02020603050405020304" pitchFamily="18" charset="0"/>
                <a:cs typeface="Times New Roman" panose="02020603050405020304" pitchFamily="18" charset="0"/>
              </a:rPr>
              <a:t>constitutionalized? Or if the </a:t>
            </a:r>
            <a:r>
              <a:rPr lang="en-GB" dirty="0">
                <a:latin typeface="Times New Roman" panose="02020603050405020304" pitchFamily="18" charset="0"/>
                <a:cs typeface="Times New Roman" panose="02020603050405020304" pitchFamily="18" charset="0"/>
              </a:rPr>
              <a:t>four freedoms were reduced from their present status to that of secondary law in accord with Grimm’s recommendation, with the consequence that the EU political institutions would have had greater choice as to, for example, their content and linked </a:t>
            </a:r>
            <a:r>
              <a:rPr lang="en-GB" dirty="0" smtClean="0">
                <a:latin typeface="Times New Roman" panose="02020603050405020304" pitchFamily="18" charset="0"/>
                <a:cs typeface="Times New Roman" panose="02020603050405020304" pitchFamily="18" charset="0"/>
              </a:rPr>
              <a:t>nature? Might have </a:t>
            </a:r>
            <a:r>
              <a:rPr lang="en-GB" dirty="0">
                <a:latin typeface="Times New Roman" panose="02020603050405020304" pitchFamily="18" charset="0"/>
                <a:cs typeface="Times New Roman" panose="02020603050405020304" pitchFamily="18" charset="0"/>
              </a:rPr>
              <a:t>led to modification of free movement rules so far as concerns workers, thereby taking out some of the ‘heat’ from UK opposition to the EU</a:t>
            </a:r>
            <a:r>
              <a:rPr lang="en-GB" dirty="0" smtClean="0">
                <a:latin typeface="Times New Roman" panose="02020603050405020304" pitchFamily="18" charset="0"/>
                <a:cs typeface="Times New Roman" panose="02020603050405020304" pitchFamily="18" charset="0"/>
              </a:rPr>
              <a:t>. It is however difficult to determine causality in this respect. </a:t>
            </a:r>
          </a:p>
          <a:p>
            <a:pPr algn="just">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7650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EU: 4: Legislative Dimension: Coping with Legislative Implications of Brexit</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algn="just">
              <a:buFont typeface="Wingdings" panose="05000000000000000000" pitchFamily="2" charset="2"/>
              <a:buChar char="Ø"/>
            </a:pPr>
            <a:r>
              <a:rPr lang="en-GB" i="1" dirty="0" smtClean="0">
                <a:latin typeface="Times New Roman" panose="02020603050405020304" pitchFamily="18" charset="0"/>
                <a:cs typeface="Times New Roman" panose="02020603050405020304" pitchFamily="18" charset="0"/>
              </a:rPr>
              <a:t>Macro-level complexity: </a:t>
            </a:r>
            <a:r>
              <a:rPr lang="en-GB" dirty="0" smtClean="0">
                <a:latin typeface="Times New Roman" panose="02020603050405020304" pitchFamily="18" charset="0"/>
                <a:cs typeface="Times New Roman" panose="02020603050405020304" pitchFamily="18" charset="0"/>
              </a:rPr>
              <a:t>connotes the </a:t>
            </a:r>
            <a:r>
              <a:rPr lang="en-GB" dirty="0">
                <a:latin typeface="Times New Roman" panose="02020603050405020304" pitchFamily="18" charset="0"/>
                <a:cs typeface="Times New Roman" panose="02020603050405020304" pitchFamily="18" charset="0"/>
              </a:rPr>
              <a:t>types of legislative response demanded by Brexit. </a:t>
            </a:r>
            <a:endParaRPr lang="en-GB"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This </a:t>
            </a:r>
            <a:r>
              <a:rPr lang="en-GB" dirty="0">
                <a:latin typeface="Times New Roman" panose="02020603050405020304" pitchFamily="18" charset="0"/>
                <a:cs typeface="Times New Roman" panose="02020603050405020304" pitchFamily="18" charset="0"/>
              </a:rPr>
              <a:t>has generated considerable legislative burdens for the EU. The rationale is not difficult to divine: the EU legal services did the principal legal legwork to give shape to the provisions of the Withdrawal Agreement. </a:t>
            </a: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EU legal services bore principal responsibility for this, because the law governing such matters was EU law, in which the EU legal services has expertise and authority. </a:t>
            </a:r>
            <a:endParaRPr lang="en-GB"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 The </a:t>
            </a:r>
            <a:r>
              <a:rPr lang="en-GB" dirty="0">
                <a:latin typeface="Times New Roman" panose="02020603050405020304" pitchFamily="18" charset="0"/>
                <a:cs typeface="Times New Roman" panose="02020603050405020304" pitchFamily="18" charset="0"/>
              </a:rPr>
              <a:t>599-page Withdrawal Agreement confirms the difficulties that this entails. The very reason why the text is so legal and granular, is because of the need for certainty, as to, for example, the rights of UK citizens living in the EU and vice-versa in a post-Brexit world. This is equally true of the provisions dealing with the plethora of administrative and judicial issues that are ongoing at the date of departure, and other matters covered by the Withdrawal Agreement.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8269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EU: 4: Legislative Dimension: Coping with Legislative Implications of Brexit</a:t>
            </a:r>
            <a:endParaRPr lang="en-GB"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Ø"/>
            </a:pPr>
            <a:r>
              <a:rPr lang="en-GB" i="1" dirty="0">
                <a:latin typeface="Times New Roman" panose="02020603050405020304" pitchFamily="18" charset="0"/>
                <a:cs typeface="Times New Roman" panose="02020603050405020304" pitchFamily="18" charset="0"/>
              </a:rPr>
              <a:t>M</a:t>
            </a:r>
            <a:r>
              <a:rPr lang="en-GB" i="1" dirty="0" smtClean="0">
                <a:latin typeface="Times New Roman" panose="02020603050405020304" pitchFamily="18" charset="0"/>
                <a:cs typeface="Times New Roman" panose="02020603050405020304" pitchFamily="18" charset="0"/>
              </a:rPr>
              <a:t>icro-level complexity: </a:t>
            </a:r>
            <a:r>
              <a:rPr lang="en-GB" dirty="0">
                <a:latin typeface="Times New Roman" panose="02020603050405020304" pitchFamily="18" charset="0"/>
                <a:cs typeface="Times New Roman" panose="02020603050405020304" pitchFamily="18" charset="0"/>
              </a:rPr>
              <a:t>captures the difficult and multi-faceted legal issues that arise pursuant to the legislative initiatives adumbrated above. </a:t>
            </a:r>
            <a:r>
              <a:rPr lang="en-GB" dirty="0" smtClean="0">
                <a:latin typeface="Times New Roman" panose="02020603050405020304" pitchFamily="18" charset="0"/>
                <a:cs typeface="Times New Roman" panose="02020603050405020304" pitchFamily="18" charset="0"/>
              </a:rPr>
              <a:t>Legislative planning required at two levels: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1</a:t>
            </a:r>
            <a:r>
              <a:rPr lang="en-GB" baseline="30000" dirty="0" smtClean="0">
                <a:latin typeface="Times New Roman" panose="02020603050405020304" pitchFamily="18" charset="0"/>
                <a:cs typeface="Times New Roman" panose="02020603050405020304" pitchFamily="18" charset="0"/>
              </a:rPr>
              <a:t>st</a:t>
            </a:r>
            <a:r>
              <a:rPr lang="en-GB" dirty="0" smtClean="0">
                <a:latin typeface="Times New Roman" panose="02020603050405020304" pitchFamily="18" charset="0"/>
                <a:cs typeface="Times New Roman" panose="02020603050405020304" pitchFamily="18" charset="0"/>
              </a:rPr>
              <a:t>: on the assumption that the UK would leave with the Withdrawal Agreement; this still required amendment of numerous legislative, delegated and implementing acts; </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2</a:t>
            </a:r>
            <a:r>
              <a:rPr lang="en-GB" baseline="30000" dirty="0" smtClean="0">
                <a:latin typeface="Times New Roman" panose="02020603050405020304" pitchFamily="18" charset="0"/>
                <a:cs typeface="Times New Roman" panose="02020603050405020304" pitchFamily="18" charset="0"/>
              </a:rPr>
              <a:t>nd</a:t>
            </a:r>
            <a:r>
              <a:rPr lang="en-GB" dirty="0" smtClean="0">
                <a:latin typeface="Times New Roman" panose="02020603050405020304" pitchFamily="18" charset="0"/>
                <a:cs typeface="Times New Roman" panose="02020603050405020304" pitchFamily="18" charset="0"/>
              </a:rPr>
              <a:t>: on the assumption that the UK would leave with a no-deal </a:t>
            </a:r>
            <a:r>
              <a:rPr lang="en-GB" dirty="0">
                <a:latin typeface="Times New Roman" panose="02020603050405020304" pitchFamily="18" charset="0"/>
                <a:cs typeface="Times New Roman" panose="02020603050405020304" pitchFamily="18" charset="0"/>
              </a:rPr>
              <a:t>Brexit. The EU was ahead of the UK in this regard, with commensurate pressures on its legal services to draft the rules to cope with such an eventuality</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9577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‘Cliff Edges’</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ctr">
              <a:buNone/>
            </a:pPr>
            <a:r>
              <a:rPr lang="en-GB" i="1" dirty="0" smtClean="0">
                <a:latin typeface="Times New Roman" panose="02020603050405020304" pitchFamily="18" charset="0"/>
                <a:cs typeface="Times New Roman" panose="02020603050405020304" pitchFamily="18" charset="0"/>
              </a:rPr>
              <a:t>‘What </a:t>
            </a:r>
            <a:r>
              <a:rPr lang="en-GB" i="1" dirty="0">
                <a:latin typeface="Times New Roman" panose="02020603050405020304" pitchFamily="18" charset="0"/>
                <a:cs typeface="Times New Roman" panose="02020603050405020304" pitchFamily="18" charset="0"/>
              </a:rPr>
              <a:t>if it tempt you toward the flood, my lord, </a:t>
            </a:r>
            <a:br>
              <a:rPr lang="en-GB" i="1" dirty="0">
                <a:latin typeface="Times New Roman" panose="02020603050405020304" pitchFamily="18" charset="0"/>
                <a:cs typeface="Times New Roman" panose="02020603050405020304" pitchFamily="18" charset="0"/>
              </a:rPr>
            </a:br>
            <a:r>
              <a:rPr lang="en-GB" i="1" dirty="0">
                <a:latin typeface="Times New Roman" panose="02020603050405020304" pitchFamily="18" charset="0"/>
                <a:cs typeface="Times New Roman" panose="02020603050405020304" pitchFamily="18" charset="0"/>
              </a:rPr>
              <a:t>Or to the dreadful summit of the cliff </a:t>
            </a:r>
            <a:br>
              <a:rPr lang="en-GB" i="1" dirty="0">
                <a:latin typeface="Times New Roman" panose="02020603050405020304" pitchFamily="18" charset="0"/>
                <a:cs typeface="Times New Roman" panose="02020603050405020304" pitchFamily="18" charset="0"/>
              </a:rPr>
            </a:br>
            <a:r>
              <a:rPr lang="en-GB" i="1" dirty="0">
                <a:latin typeface="Times New Roman" panose="02020603050405020304" pitchFamily="18" charset="0"/>
                <a:cs typeface="Times New Roman" panose="02020603050405020304" pitchFamily="18" charset="0"/>
              </a:rPr>
              <a:t>That beetles o'er his base into the sea, </a:t>
            </a:r>
            <a:br>
              <a:rPr lang="en-GB" i="1" dirty="0">
                <a:latin typeface="Times New Roman" panose="02020603050405020304" pitchFamily="18" charset="0"/>
                <a:cs typeface="Times New Roman" panose="02020603050405020304" pitchFamily="18" charset="0"/>
              </a:rPr>
            </a:br>
            <a:r>
              <a:rPr lang="en-GB" i="1" dirty="0">
                <a:latin typeface="Times New Roman" panose="02020603050405020304" pitchFamily="18" charset="0"/>
                <a:cs typeface="Times New Roman" panose="02020603050405020304" pitchFamily="18" charset="0"/>
              </a:rPr>
              <a:t>And there assume some other, horrible form </a:t>
            </a:r>
            <a:br>
              <a:rPr lang="en-GB" i="1" dirty="0">
                <a:latin typeface="Times New Roman" panose="02020603050405020304" pitchFamily="18" charset="0"/>
                <a:cs typeface="Times New Roman" panose="02020603050405020304" pitchFamily="18" charset="0"/>
              </a:rPr>
            </a:br>
            <a:r>
              <a:rPr lang="en-GB" i="1" dirty="0">
                <a:latin typeface="Times New Roman" panose="02020603050405020304" pitchFamily="18" charset="0"/>
                <a:cs typeface="Times New Roman" panose="02020603050405020304" pitchFamily="18" charset="0"/>
              </a:rPr>
              <a:t>Which might deprive your sovereignty of reason </a:t>
            </a:r>
            <a:br>
              <a:rPr lang="en-GB" i="1" dirty="0">
                <a:latin typeface="Times New Roman" panose="02020603050405020304" pitchFamily="18" charset="0"/>
                <a:cs typeface="Times New Roman" panose="02020603050405020304" pitchFamily="18" charset="0"/>
              </a:rPr>
            </a:br>
            <a:r>
              <a:rPr lang="en-GB" i="1" dirty="0">
                <a:latin typeface="Times New Roman" panose="02020603050405020304" pitchFamily="18" charset="0"/>
                <a:cs typeface="Times New Roman" panose="02020603050405020304" pitchFamily="18" charset="0"/>
              </a:rPr>
              <a:t>And draw you into madness</a:t>
            </a:r>
            <a:r>
              <a:rPr lang="en-GB" i="1"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Hamlet</a:t>
            </a:r>
            <a:endParaRPr lang="en-GB"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4823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Four Defining Features</a:t>
            </a:r>
            <a:endParaRPr lang="en-GB"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Brexit process has continued for nearly three years since the referendum, combined with the most recent extension granted by the EU Council on April 10; easy to get lost in the detail of events, both from the perspective of the UK and the EU. </a:t>
            </a:r>
            <a:endParaRPr lang="en-GB"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object of the present lecture is, therefore, to stand back from the detail and consider the defining features that have shaped the Brexit process, when viewed </a:t>
            </a:r>
            <a:r>
              <a:rPr lang="en-GB" dirty="0" smtClean="0">
                <a:latin typeface="Times New Roman" panose="02020603050405020304" pitchFamily="18" charset="0"/>
                <a:cs typeface="Times New Roman" panose="02020603050405020304" pitchFamily="18" charset="0"/>
              </a:rPr>
              <a:t>respectively from </a:t>
            </a:r>
            <a:r>
              <a:rPr lang="en-GB" dirty="0" smtClean="0">
                <a:latin typeface="Times New Roman" panose="02020603050405020304" pitchFamily="18" charset="0"/>
                <a:cs typeface="Times New Roman" panose="02020603050405020304" pitchFamily="18" charset="0"/>
              </a:rPr>
              <a:t>the perspective of the UK and the EU. Four such features are identified in relation to </a:t>
            </a:r>
            <a:r>
              <a:rPr lang="en-GB" dirty="0" smtClean="0">
                <a:latin typeface="Times New Roman" panose="02020603050405020304" pitchFamily="18" charset="0"/>
                <a:cs typeface="Times New Roman" panose="02020603050405020304" pitchFamily="18" charset="0"/>
              </a:rPr>
              <a:t>the </a:t>
            </a:r>
            <a:r>
              <a:rPr lang="en-GB" dirty="0" smtClean="0">
                <a:latin typeface="Times New Roman" panose="02020603050405020304" pitchFamily="18" charset="0"/>
                <a:cs typeface="Times New Roman" panose="02020603050405020304" pitchFamily="18" charset="0"/>
              </a:rPr>
              <a:t>UK and the EU, which are interesting in themselves and also have more general resonance and importance for what they tell us about the nature of the EU. </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350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smtClean="0">
                <a:latin typeface="Times New Roman" panose="02020603050405020304" pitchFamily="18" charset="0"/>
                <a:cs typeface="Times New Roman" panose="02020603050405020304" pitchFamily="18" charset="0"/>
              </a:rPr>
              <a:t>The UK: 1: The </a:t>
            </a:r>
            <a:r>
              <a:rPr lang="en-GB" sz="4000" b="1" dirty="0">
                <a:latin typeface="Times New Roman" panose="02020603050405020304" pitchFamily="18" charset="0"/>
                <a:cs typeface="Times New Roman" panose="02020603050405020304" pitchFamily="18" charset="0"/>
              </a:rPr>
              <a:t>Political v the Economic</a:t>
            </a:r>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1st: The Political v the Economic</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This has shaped the Brexit process from the very outset, and continues to do so as we move towards the endgame </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‘political’: the people voted to leave and therefore leave we must</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‘economic’: No a priori reason for any particular type of economic relationship between UK and EU in a post Brexit world, but fundamental choice/dilemma remains as it always has </a:t>
            </a:r>
            <a:r>
              <a:rPr lang="en-GB" dirty="0" smtClean="0">
                <a:latin typeface="Times New Roman" panose="02020603050405020304" pitchFamily="18" charset="0"/>
                <a:cs typeface="Times New Roman" panose="02020603050405020304" pitchFamily="18" charset="0"/>
              </a:rPr>
              <a:t>been, this can should have been thought about before the referendum, or before notice given under Art 50, since it was manifestly foreseeable:</a:t>
            </a:r>
            <a:endParaRPr lang="en-GB"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Hard Brexit: maximise sovereign autonomy, hit of circa 10-12% GDP, unacceptable to many/most MPs and voters</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Soft Brexit: EEA type agreement, 3-5% hit to GDP, UK becomes rule taker across wide terrain, unclear why better than staying in</a:t>
            </a:r>
          </a:p>
          <a:p>
            <a:pPr lvl="1" algn="just">
              <a:buFont typeface="Wingdings" panose="05000000000000000000" pitchFamily="2" charset="2"/>
              <a:buChar char="Ø"/>
            </a:pPr>
            <a:endParaRPr lang="en-GB"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985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The UK: </a:t>
            </a:r>
            <a:r>
              <a:rPr lang="en-GB" b="1" dirty="0" smtClean="0">
                <a:latin typeface="Times New Roman" panose="02020603050405020304" pitchFamily="18" charset="0"/>
                <a:cs typeface="Times New Roman" panose="02020603050405020304" pitchFamily="18" charset="0"/>
              </a:rPr>
              <a:t>2: Parliamentary </a:t>
            </a:r>
            <a:r>
              <a:rPr lang="en-GB" b="1" dirty="0">
                <a:latin typeface="Times New Roman" panose="02020603050405020304" pitchFamily="18" charset="0"/>
                <a:cs typeface="Times New Roman" panose="02020603050405020304" pitchFamily="18" charset="0"/>
              </a:rPr>
              <a:t>v Popular Sovereignty</a:t>
            </a:r>
            <a:endParaRPr lang="en-GB"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2</a:t>
            </a:r>
            <a:r>
              <a:rPr lang="en-GB" b="1" baseline="30000" dirty="0" smtClean="0">
                <a:latin typeface="Times New Roman" panose="02020603050405020304" pitchFamily="18" charset="0"/>
                <a:cs typeface="Times New Roman" panose="02020603050405020304" pitchFamily="18" charset="0"/>
              </a:rPr>
              <a:t>nd</a:t>
            </a:r>
            <a:r>
              <a:rPr lang="en-GB" b="1" dirty="0" smtClean="0">
                <a:latin typeface="Times New Roman" panose="02020603050405020304" pitchFamily="18" charset="0"/>
                <a:cs typeface="Times New Roman" panose="02020603050405020304" pitchFamily="18" charset="0"/>
              </a:rPr>
              <a:t>: Parliamentary v Popular Sovereignty</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The people voted, must honour their collective will, therefore ‘Brexit must mean Brexit’ (BMMB), therefore second referendum would be undemocratic and reveal breakdown in our democratic ordering</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Two responses: </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First Response: we have Parliamentary not Popular Sovereignty in UK, therefore referendum vote not binding; formally correct, but ultimately not really address the preceding argument; or addresses it by downplaying normative importance of the popular vote</a:t>
            </a:r>
          </a:p>
          <a:p>
            <a:pPr algn="just">
              <a:buFont typeface="Wingdings" panose="05000000000000000000" pitchFamily="2" charset="2"/>
              <a:buChar char="Ø"/>
            </a:pPr>
            <a:endParaRPr lang="en-GB"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6469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latin typeface="Times New Roman" panose="02020603050405020304" pitchFamily="18" charset="0"/>
                <a:cs typeface="Times New Roman" panose="02020603050405020304" pitchFamily="18" charset="0"/>
              </a:rPr>
              <a:t>The UK: 2: Parliamentary </a:t>
            </a:r>
            <a:r>
              <a:rPr lang="en-GB" b="1" dirty="0">
                <a:latin typeface="Times New Roman" panose="02020603050405020304" pitchFamily="18" charset="0"/>
                <a:cs typeface="Times New Roman" panose="02020603050405020304" pitchFamily="18" charset="0"/>
              </a:rPr>
              <a:t>v Popular Sovereignty</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2</a:t>
            </a:r>
            <a:r>
              <a:rPr lang="en-GB" b="1" baseline="30000" dirty="0" smtClean="0">
                <a:latin typeface="Times New Roman" panose="02020603050405020304" pitchFamily="18" charset="0"/>
                <a:cs typeface="Times New Roman" panose="02020603050405020304" pitchFamily="18" charset="0"/>
              </a:rPr>
              <a:t>nd</a:t>
            </a:r>
            <a:r>
              <a:rPr lang="en-GB" b="1" dirty="0" smtClean="0">
                <a:latin typeface="Times New Roman" panose="02020603050405020304" pitchFamily="18" charset="0"/>
                <a:cs typeface="Times New Roman" panose="02020603050405020304" pitchFamily="18" charset="0"/>
              </a:rPr>
              <a:t>: Dilemma of Sovereignty: Parliamentary v Popular Sovereignty</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Second Response: it is not normatively tenable to contend that a second referendum would be illegitimate for the following reasons:</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Parliamentary sovereignty is continuing; the argument against a second referendum is premised on the assumption that popular sovereignty must be static</a:t>
            </a:r>
          </a:p>
          <a:p>
            <a:pPr lvl="1"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Contention that popular sovereignty must be static untenable; the people can change their minds for two reasons</a:t>
            </a:r>
          </a:p>
          <a:p>
            <a:pPr lvl="2"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Endogenous/internal: morals/views change over time: LGBT example</a:t>
            </a:r>
          </a:p>
          <a:p>
            <a:pPr lvl="2"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Exogenous/external: new facts become apparent that were not evident hitherto: people now know a lot more about consequences of Brexit than they did in June 2016. </a:t>
            </a: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172714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4000" b="1" dirty="0" smtClean="0">
                <a:latin typeface="Times New Roman" panose="02020603050405020304" pitchFamily="18" charset="0"/>
                <a:cs typeface="Times New Roman" panose="02020603050405020304" pitchFamily="18" charset="0"/>
              </a:rPr>
              <a:t/>
            </a:r>
            <a:br>
              <a:rPr lang="en-GB" sz="4000" b="1" dirty="0" smtClean="0">
                <a:latin typeface="Times New Roman" panose="02020603050405020304" pitchFamily="18" charset="0"/>
                <a:cs typeface="Times New Roman" panose="02020603050405020304" pitchFamily="18" charset="0"/>
              </a:rPr>
            </a:br>
            <a:r>
              <a:rPr lang="en-GB" sz="4000" b="1" dirty="0" smtClean="0">
                <a:latin typeface="Times New Roman" panose="02020603050405020304" pitchFamily="18" charset="0"/>
                <a:cs typeface="Times New Roman" panose="02020603050405020304" pitchFamily="18" charset="0"/>
              </a:rPr>
              <a:t>The UK: 3: Bifurcation </a:t>
            </a:r>
            <a:r>
              <a:rPr lang="en-GB" sz="4000" b="1" dirty="0">
                <a:latin typeface="Times New Roman" panose="02020603050405020304" pitchFamily="18" charset="0"/>
                <a:cs typeface="Times New Roman" panose="02020603050405020304" pitchFamily="18" charset="0"/>
              </a:rPr>
              <a:t>of the </a:t>
            </a:r>
            <a:r>
              <a:rPr lang="en-GB" sz="4000" b="1" dirty="0" smtClean="0">
                <a:latin typeface="Times New Roman" panose="02020603050405020304" pitchFamily="18" charset="0"/>
                <a:cs typeface="Times New Roman" panose="02020603050405020304" pitchFamily="18" charset="0"/>
              </a:rPr>
              <a:t>WA </a:t>
            </a:r>
            <a:r>
              <a:rPr lang="en-GB" sz="4000" b="1" dirty="0">
                <a:latin typeface="Times New Roman" panose="02020603050405020304" pitchFamily="18" charset="0"/>
                <a:cs typeface="Times New Roman" panose="02020603050405020304" pitchFamily="18" charset="0"/>
              </a:rPr>
              <a:t>and </a:t>
            </a:r>
            <a:r>
              <a:rPr lang="en-GB" sz="4000" b="1" dirty="0" smtClean="0">
                <a:latin typeface="Times New Roman" panose="02020603050405020304" pitchFamily="18" charset="0"/>
                <a:cs typeface="Times New Roman" panose="02020603050405020304" pitchFamily="18" charset="0"/>
              </a:rPr>
              <a:t>FTA</a:t>
            </a:r>
            <a:r>
              <a:rPr lang="en-GB" b="1" dirty="0">
                <a:latin typeface="Times New Roman" panose="02020603050405020304" pitchFamily="18" charset="0"/>
                <a:cs typeface="Times New Roman" panose="02020603050405020304" pitchFamily="18" charset="0"/>
              </a:rPr>
              <a:t/>
            </a:r>
            <a:br>
              <a:rPr lang="en-GB" b="1" dirty="0">
                <a:latin typeface="Times New Roman" panose="02020603050405020304" pitchFamily="18" charset="0"/>
                <a:cs typeface="Times New Roman" panose="02020603050405020304" pitchFamily="18" charset="0"/>
              </a:rPr>
            </a:br>
            <a:endParaRPr lang="en-GB"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en-GB" b="1" dirty="0" smtClean="0">
                <a:latin typeface="Times New Roman" panose="02020603050405020304" pitchFamily="18" charset="0"/>
                <a:cs typeface="Times New Roman" panose="02020603050405020304" pitchFamily="18" charset="0"/>
              </a:rPr>
              <a:t>3</a:t>
            </a:r>
            <a:r>
              <a:rPr lang="en-GB" b="1" baseline="30000" dirty="0" smtClean="0">
                <a:latin typeface="Times New Roman" panose="02020603050405020304" pitchFamily="18" charset="0"/>
                <a:cs typeface="Times New Roman" panose="02020603050405020304" pitchFamily="18" charset="0"/>
              </a:rPr>
              <a:t>rd</a:t>
            </a:r>
            <a:r>
              <a:rPr lang="en-GB" b="1" dirty="0" smtClean="0">
                <a:latin typeface="Times New Roman" panose="02020603050405020304" pitchFamily="18" charset="0"/>
                <a:cs typeface="Times New Roman" panose="02020603050405020304" pitchFamily="18" charset="0"/>
              </a:rPr>
              <a:t>: Dilemma of Sovereignty: Bifurcation of the Withdrawal Agreement (WA) and Future Trade Agreement (FTA)</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Dichotomy between the WA and FTA built into Art 50 TEU; dichotomy </a:t>
            </a:r>
          </a:p>
          <a:p>
            <a:pPr algn="just">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Dichotomy is ‘rational’: FTA may take 4-5 years to conclude, could not keep a state that seeks to leave in the EU for all that time, hence the division</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7346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The UK: </a:t>
            </a:r>
            <a:r>
              <a:rPr lang="en-GB" b="1" dirty="0" smtClean="0">
                <a:latin typeface="Times New Roman" panose="02020603050405020304" pitchFamily="18" charset="0"/>
                <a:cs typeface="Times New Roman" panose="02020603050405020304" pitchFamily="18" charset="0"/>
              </a:rPr>
              <a:t>3: Bifurcation </a:t>
            </a:r>
            <a:r>
              <a:rPr lang="en-GB" b="1" dirty="0">
                <a:latin typeface="Times New Roman" panose="02020603050405020304" pitchFamily="18" charset="0"/>
                <a:cs typeface="Times New Roman" panose="02020603050405020304" pitchFamily="18" charset="0"/>
              </a:rPr>
              <a:t>of the WA and FTA</a:t>
            </a:r>
            <a:endParaRPr lang="en-GB" dirty="0"/>
          </a:p>
        </p:txBody>
      </p:sp>
      <p:sp>
        <p:nvSpPr>
          <p:cNvPr id="3" name="Content Placeholder 2"/>
          <p:cNvSpPr>
            <a:spLocks noGrp="1"/>
          </p:cNvSpPr>
          <p:nvPr>
            <p:ph idx="1"/>
          </p:nvPr>
        </p:nvSpPr>
        <p:spPr/>
        <p:txBody>
          <a:bodyPr>
            <a:normAutofit lnSpcReduction="10000"/>
          </a:bodyPr>
          <a:lstStyle/>
          <a:p>
            <a:pPr marL="228600" lvl="1" algn="just">
              <a:spcBef>
                <a:spcPts val="1000"/>
              </a:spcBef>
              <a:buFont typeface="Wingdings" panose="05000000000000000000" pitchFamily="2" charset="2"/>
              <a:buChar char="Ø"/>
            </a:pPr>
            <a:r>
              <a:rPr lang="en-GB" dirty="0" smtClean="0">
                <a:latin typeface="Times New Roman" panose="02020603050405020304" pitchFamily="18" charset="0"/>
                <a:cs typeface="Times New Roman" panose="02020603050405020304" pitchFamily="18" charset="0"/>
              </a:rPr>
              <a:t>Dichotomy substantively ‘problematic</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2 reasons: </a:t>
            </a:r>
          </a:p>
          <a:p>
            <a:pPr marL="685800" lvl="2" algn="just">
              <a:spcBef>
                <a:spcPts val="1000"/>
              </a:spcBef>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First: inevitably means </a:t>
            </a:r>
            <a:r>
              <a:rPr lang="en-GB" sz="2400" dirty="0">
                <a:latin typeface="Times New Roman" panose="02020603050405020304" pitchFamily="18" charset="0"/>
                <a:cs typeface="Times New Roman" panose="02020603050405020304" pitchFamily="18" charset="0"/>
              </a:rPr>
              <a:t>that Brexit will be partially blind, since MPs will not know content of FTA when vote for WA, and FTA much more important in long term than </a:t>
            </a:r>
            <a:r>
              <a:rPr lang="en-GB" sz="2400" dirty="0" smtClean="0">
                <a:latin typeface="Times New Roman" panose="02020603050405020304" pitchFamily="18" charset="0"/>
                <a:cs typeface="Times New Roman" panose="02020603050405020304" pitchFamily="18" charset="0"/>
              </a:rPr>
              <a:t>WA</a:t>
            </a:r>
          </a:p>
          <a:p>
            <a:pPr marL="685800" lvl="2" algn="just">
              <a:spcBef>
                <a:spcPts val="1000"/>
              </a:spcBef>
              <a:buFont typeface="Wingdings" panose="05000000000000000000" pitchFamily="2" charset="2"/>
              <a:buChar char="Ø"/>
            </a:pPr>
            <a:r>
              <a:rPr lang="en-GB" sz="2400" dirty="0" smtClean="0">
                <a:latin typeface="Times New Roman" panose="02020603050405020304" pitchFamily="18" charset="0"/>
                <a:cs typeface="Times New Roman" panose="02020603050405020304" pitchFamily="18" charset="0"/>
              </a:rPr>
              <a:t>Second: logic of UK continuing parliamentary sovereignty: much of the recent debate has been about future trade relationship, (should we join customs union, have EEA plus etc). There is, however, a parliamentary </a:t>
            </a:r>
            <a:r>
              <a:rPr lang="en-GB" sz="2400" dirty="0">
                <a:latin typeface="Times New Roman" panose="02020603050405020304" pitchFamily="18" charset="0"/>
                <a:cs typeface="Times New Roman" panose="02020603050405020304" pitchFamily="18" charset="0"/>
              </a:rPr>
              <a:t>sovereignty dilemma: </a:t>
            </a:r>
            <a:r>
              <a:rPr lang="en-GB" sz="2400" dirty="0" smtClean="0">
                <a:latin typeface="Times New Roman" panose="02020603050405020304" pitchFamily="18" charset="0"/>
                <a:cs typeface="Times New Roman" panose="02020603050405020304" pitchFamily="18" charset="0"/>
              </a:rPr>
              <a:t>House of Commons </a:t>
            </a:r>
            <a:r>
              <a:rPr lang="en-GB" sz="2400" dirty="0">
                <a:latin typeface="Times New Roman" panose="02020603050405020304" pitchFamily="18" charset="0"/>
                <a:cs typeface="Times New Roman" panose="02020603050405020304" pitchFamily="18" charset="0"/>
              </a:rPr>
              <a:t>takes back control, but indicative votes predicated on assumption that choice made by the HC (eg for softer Brexit) may ‘bind’ in some way; but, even if the present government followed the choice thus made, the very logic of continuing parliamentary sovereignty means that a later government, led by a more Brexit minded PM, could resile from </a:t>
            </a:r>
            <a:r>
              <a:rPr lang="en-GB" sz="2400" dirty="0" smtClean="0">
                <a:latin typeface="Times New Roman" panose="02020603050405020304" pitchFamily="18" charset="0"/>
                <a:cs typeface="Times New Roman" panose="02020603050405020304" pitchFamily="18" charset="0"/>
              </a:rPr>
              <a:t>it; hence the concerns about ‘BP’, ‘Boris Proofing’ any final deal </a:t>
            </a:r>
          </a:p>
          <a:p>
            <a:pPr marL="228600" lvl="1" algn="just">
              <a:spcBef>
                <a:spcPts val="1000"/>
              </a:spcBef>
              <a:buFont typeface="Wingdings" panose="05000000000000000000" pitchFamily="2" charset="2"/>
              <a:buChar char="Ø"/>
            </a:pPr>
            <a:endParaRPr lang="en-GB"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1650733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Times New Roman" panose="02020603050405020304" pitchFamily="18" charset="0"/>
                <a:cs typeface="Times New Roman" panose="02020603050405020304" pitchFamily="18" charset="0"/>
              </a:rPr>
              <a:t>The UK: </a:t>
            </a:r>
            <a:r>
              <a:rPr lang="en-GB" b="1" dirty="0" smtClean="0">
                <a:latin typeface="Times New Roman" panose="02020603050405020304" pitchFamily="18" charset="0"/>
                <a:cs typeface="Times New Roman" panose="02020603050405020304" pitchFamily="18" charset="0"/>
              </a:rPr>
              <a:t>3: Bifurcation </a:t>
            </a:r>
            <a:r>
              <a:rPr lang="en-GB" b="1" dirty="0">
                <a:latin typeface="Times New Roman" panose="02020603050405020304" pitchFamily="18" charset="0"/>
                <a:cs typeface="Times New Roman" panose="02020603050405020304" pitchFamily="18" charset="0"/>
              </a:rPr>
              <a:t>of the WA and FTA</a:t>
            </a:r>
            <a:endParaRPr lang="en-GB" dirty="0"/>
          </a:p>
        </p:txBody>
      </p:sp>
      <p:sp>
        <p:nvSpPr>
          <p:cNvPr id="3" name="Content Placeholder 2"/>
          <p:cNvSpPr>
            <a:spLocks noGrp="1"/>
          </p:cNvSpPr>
          <p:nvPr>
            <p:ph idx="1"/>
          </p:nvPr>
        </p:nvSpPr>
        <p:spPr/>
        <p:txBody>
          <a:bodyPr/>
          <a:lstStyle/>
          <a:p>
            <a:pPr marL="228600" lvl="1" algn="just">
              <a:spcBef>
                <a:spcPts val="1000"/>
              </a:spcBef>
              <a:buFont typeface="Wingdings" panose="05000000000000000000" pitchFamily="2" charset="2"/>
              <a:buChar char="Ø"/>
            </a:pPr>
            <a:r>
              <a:rPr lang="en-GB" sz="3200" dirty="0">
                <a:latin typeface="Times New Roman" panose="02020603050405020304" pitchFamily="18" charset="0"/>
                <a:cs typeface="Times New Roman" panose="02020603050405020304" pitchFamily="18" charset="0"/>
              </a:rPr>
              <a:t>Dichotomy </a:t>
            </a:r>
            <a:r>
              <a:rPr lang="en-GB" sz="3200" dirty="0" smtClean="0">
                <a:latin typeface="Times New Roman" panose="02020603050405020304" pitchFamily="18" charset="0"/>
                <a:cs typeface="Times New Roman" panose="02020603050405020304" pitchFamily="18" charset="0"/>
              </a:rPr>
              <a:t>procedurally ‘</a:t>
            </a:r>
            <a:r>
              <a:rPr lang="en-GB" sz="3200" dirty="0">
                <a:latin typeface="Times New Roman" panose="02020603050405020304" pitchFamily="18" charset="0"/>
                <a:cs typeface="Times New Roman" panose="02020603050405020304" pitchFamily="18" charset="0"/>
              </a:rPr>
              <a:t>problematic</a:t>
            </a:r>
            <a:r>
              <a:rPr lang="en-GB" sz="3200" dirty="0" smtClean="0">
                <a:latin typeface="Times New Roman" panose="02020603050405020304" pitchFamily="18" charset="0"/>
                <a:cs typeface="Times New Roman" panose="02020603050405020304" pitchFamily="18" charset="0"/>
              </a:rPr>
              <a:t>’: </a:t>
            </a:r>
          </a:p>
          <a:p>
            <a:pPr marL="228600" lvl="1" algn="just">
              <a:spcBef>
                <a:spcPts val="1000"/>
              </a:spcBef>
              <a:buFont typeface="Wingdings" panose="05000000000000000000" pitchFamily="2" charset="2"/>
              <a:buChar char="Ø"/>
            </a:pPr>
            <a:r>
              <a:rPr lang="en-GB" sz="3200" dirty="0" smtClean="0">
                <a:latin typeface="Times New Roman" panose="02020603050405020304" pitchFamily="18" charset="0"/>
                <a:cs typeface="Times New Roman" panose="02020603050405020304" pitchFamily="18" charset="0"/>
              </a:rPr>
              <a:t>Gaming the system: </a:t>
            </a:r>
          </a:p>
          <a:p>
            <a:pPr marL="685800" lvl="2" algn="just">
              <a:spcBef>
                <a:spcPts val="1000"/>
              </a:spcBef>
              <a:buFont typeface="Wingdings" panose="05000000000000000000" pitchFamily="2" charset="2"/>
              <a:buChar char="Ø"/>
            </a:pPr>
            <a:r>
              <a:rPr lang="en-GB" sz="3200" dirty="0" smtClean="0">
                <a:latin typeface="Times New Roman" panose="02020603050405020304" pitchFamily="18" charset="0"/>
                <a:cs typeface="Times New Roman" panose="02020603050405020304" pitchFamily="18" charset="0"/>
              </a:rPr>
              <a:t>PM </a:t>
            </a:r>
            <a:r>
              <a:rPr lang="en-GB" sz="3200" dirty="0">
                <a:latin typeface="Times New Roman" panose="02020603050405020304" pitchFamily="18" charset="0"/>
                <a:cs typeface="Times New Roman" panose="02020603050405020304" pitchFamily="18" charset="0"/>
              </a:rPr>
              <a:t>gaming the system in the way in which meaningful vote (MV) put/withdrawn from Parliament; </a:t>
            </a:r>
            <a:endParaRPr lang="en-GB" sz="3200" dirty="0" smtClean="0">
              <a:latin typeface="Times New Roman" panose="02020603050405020304" pitchFamily="18" charset="0"/>
              <a:cs typeface="Times New Roman" panose="02020603050405020304" pitchFamily="18" charset="0"/>
            </a:endParaRPr>
          </a:p>
          <a:p>
            <a:pPr marL="685800" lvl="2" algn="just">
              <a:spcBef>
                <a:spcPts val="1000"/>
              </a:spcBef>
              <a:buFont typeface="Wingdings" panose="05000000000000000000" pitchFamily="2" charset="2"/>
              <a:buChar char="Ø"/>
            </a:pPr>
            <a:r>
              <a:rPr lang="en-GB" sz="3200" dirty="0" smtClean="0">
                <a:latin typeface="Times New Roman" panose="02020603050405020304" pitchFamily="18" charset="0"/>
                <a:cs typeface="Times New Roman" panose="02020603050405020304" pitchFamily="18" charset="0"/>
              </a:rPr>
              <a:t>MPs </a:t>
            </a:r>
            <a:r>
              <a:rPr lang="en-GB" sz="3200" dirty="0">
                <a:latin typeface="Times New Roman" panose="02020603050405020304" pitchFamily="18" charset="0"/>
                <a:cs typeface="Times New Roman" panose="02020603050405020304" pitchFamily="18" charset="0"/>
              </a:rPr>
              <a:t>seeking to use HC procedure to their own advantage in battles over </a:t>
            </a:r>
            <a:r>
              <a:rPr lang="en-GB" sz="3200" dirty="0" smtClean="0">
                <a:latin typeface="Times New Roman" panose="02020603050405020304" pitchFamily="18" charset="0"/>
                <a:cs typeface="Times New Roman" panose="02020603050405020304" pitchFamily="18" charset="0"/>
              </a:rPr>
              <a:t>WA</a:t>
            </a:r>
          </a:p>
          <a:p>
            <a:pPr marL="685800" lvl="2" algn="just">
              <a:spcBef>
                <a:spcPts val="1000"/>
              </a:spcBef>
              <a:buFont typeface="Wingdings" panose="05000000000000000000" pitchFamily="2" charset="2"/>
              <a:buChar char="Ø"/>
            </a:pPr>
            <a:r>
              <a:rPr lang="en-GB" sz="3200" dirty="0" smtClean="0">
                <a:latin typeface="Times New Roman" panose="02020603050405020304" pitchFamily="18" charset="0"/>
                <a:cs typeface="Times New Roman" panose="02020603050405020304" pitchFamily="18" charset="0"/>
              </a:rPr>
              <a:t>Incentives of different groups continually shifting as circumstances of negotiations themselves change</a:t>
            </a:r>
            <a:endParaRPr lang="en-GB"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en-GB" dirty="0"/>
          </a:p>
        </p:txBody>
      </p:sp>
    </p:spTree>
    <p:extLst>
      <p:ext uri="{BB962C8B-B14F-4D97-AF65-F5344CB8AC3E}">
        <p14:creationId xmlns:p14="http://schemas.microsoft.com/office/powerpoint/2010/main" val="1406856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2886</Words>
  <Application>Microsoft Office PowerPoint</Application>
  <PresentationFormat>Widescreen</PresentationFormat>
  <Paragraphs>120</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Times New Roman</vt:lpstr>
      <vt:lpstr>Wingdings</vt:lpstr>
      <vt:lpstr>Office Theme</vt:lpstr>
      <vt:lpstr>Brexit, Defining Features: The UK and the EU </vt:lpstr>
      <vt:lpstr>    ‘I will withdraw: but this intrusion shall  Now seeming sweet convert to bitter gall’ , Romeo and Juliet  ‘May it please you noble madam, to withdraw  Into your private chamber, we shall give you  The full cause of our coming.’, Henry VIII   </vt:lpstr>
      <vt:lpstr>Four Defining Features</vt:lpstr>
      <vt:lpstr>The UK: 1: The Political v the Economic</vt:lpstr>
      <vt:lpstr>The UK: 2: Parliamentary v Popular Sovereignty</vt:lpstr>
      <vt:lpstr>The UK: 2: Parliamentary v Popular Sovereignty</vt:lpstr>
      <vt:lpstr> The UK: 3: Bifurcation of the WA and FTA </vt:lpstr>
      <vt:lpstr>The UK: 3: Bifurcation of the WA and FTA</vt:lpstr>
      <vt:lpstr>The UK: 3: Bifurcation of the WA and FTA</vt:lpstr>
      <vt:lpstr>The UK: 4:NI Backstop</vt:lpstr>
      <vt:lpstr>The UK: 4: NI Backstop</vt:lpstr>
      <vt:lpstr>The UK: 4: NI Backstop</vt:lpstr>
      <vt:lpstr>The UK: 4: NI Backstop</vt:lpstr>
      <vt:lpstr>The UK: 4: NI Backstop</vt:lpstr>
      <vt:lpstr>The UK: 4: NI Backstop</vt:lpstr>
      <vt:lpstr>The EU: 1: Intergovernmentalism v Supranationalism</vt:lpstr>
      <vt:lpstr>The EU: 1: Institutional Dimension: Intergovernmentalism v Supranationalism</vt:lpstr>
      <vt:lpstr>The EU: 1: Institutional Dimension: Intergovernmentalism v Supranationalism</vt:lpstr>
      <vt:lpstr>The EU: 2: Institutional Dimension: Two Presidents</vt:lpstr>
      <vt:lpstr>The EU: 2: Institutional Dimension: Two Presidents</vt:lpstr>
      <vt:lpstr>EU: 3: Constitutional Dimension: Brexit and Over-Constitutionalization</vt:lpstr>
      <vt:lpstr>EU: 4: Legislative Dimension: Coping with Legislative Implications of Brexit</vt:lpstr>
      <vt:lpstr>EU: 4: Legislative Dimension: Coping with Legislative Implications of Brexit</vt:lpstr>
      <vt:lpstr>‘Cliff Edges’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Brexit and Process: ‘The Endgame’</dc:title>
  <dc:creator>Paul Craig</dc:creator>
  <cp:lastModifiedBy>Paul Craig</cp:lastModifiedBy>
  <cp:revision>32</cp:revision>
  <dcterms:created xsi:type="dcterms:W3CDTF">2019-03-27T08:59:06Z</dcterms:created>
  <dcterms:modified xsi:type="dcterms:W3CDTF">2019-04-11T15:49:12Z</dcterms:modified>
</cp:coreProperties>
</file>